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7.xml" ContentType="application/vnd.openxmlformats-officedocument.drawingml.chart+xml"/>
  <Override PartName="/ppt/drawings/drawing9.xml" ContentType="application/vnd.openxmlformats-officedocument.drawingml.chartshapes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drawings/drawing11.xml" ContentType="application/vnd.openxmlformats-officedocument.drawingml.chartshap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drawings/drawing12.xml" ContentType="application/vnd.openxmlformats-officedocument.drawingml.chartshape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handoutMasterIdLst>
    <p:handoutMasterId r:id="rId60"/>
  </p:handoutMasterIdLst>
  <p:sldIdLst>
    <p:sldId id="256" r:id="rId2"/>
    <p:sldId id="258" r:id="rId3"/>
    <p:sldId id="259" r:id="rId4"/>
    <p:sldId id="260" r:id="rId5"/>
    <p:sldId id="268" r:id="rId6"/>
    <p:sldId id="267" r:id="rId7"/>
    <p:sldId id="269" r:id="rId8"/>
    <p:sldId id="322" r:id="rId9"/>
    <p:sldId id="270" r:id="rId10"/>
    <p:sldId id="271" r:id="rId11"/>
    <p:sldId id="257" r:id="rId12"/>
    <p:sldId id="262" r:id="rId13"/>
    <p:sldId id="264" r:id="rId14"/>
    <p:sldId id="265" r:id="rId15"/>
    <p:sldId id="275" r:id="rId16"/>
    <p:sldId id="315" r:id="rId17"/>
    <p:sldId id="319" r:id="rId18"/>
    <p:sldId id="266" r:id="rId19"/>
    <p:sldId id="272" r:id="rId20"/>
    <p:sldId id="263" r:id="rId21"/>
    <p:sldId id="277" r:id="rId22"/>
    <p:sldId id="278" r:id="rId23"/>
    <p:sldId id="281" r:id="rId24"/>
    <p:sldId id="279" r:id="rId25"/>
    <p:sldId id="284" r:id="rId26"/>
    <p:sldId id="291" r:id="rId27"/>
    <p:sldId id="286" r:id="rId28"/>
    <p:sldId id="287" r:id="rId29"/>
    <p:sldId id="288" r:id="rId30"/>
    <p:sldId id="290" r:id="rId31"/>
    <p:sldId id="316" r:id="rId32"/>
    <p:sldId id="289" r:id="rId33"/>
    <p:sldId id="294" r:id="rId34"/>
    <p:sldId id="302" r:id="rId35"/>
    <p:sldId id="303" r:id="rId36"/>
    <p:sldId id="305" r:id="rId37"/>
    <p:sldId id="304" r:id="rId38"/>
    <p:sldId id="295" r:id="rId39"/>
    <p:sldId id="296" r:id="rId40"/>
    <p:sldId id="297" r:id="rId41"/>
    <p:sldId id="301" r:id="rId42"/>
    <p:sldId id="317" r:id="rId43"/>
    <p:sldId id="300" r:id="rId44"/>
    <p:sldId id="313" r:id="rId45"/>
    <p:sldId id="311" r:id="rId46"/>
    <p:sldId id="310" r:id="rId47"/>
    <p:sldId id="312" r:id="rId48"/>
    <p:sldId id="314" r:id="rId49"/>
    <p:sldId id="299" r:id="rId50"/>
    <p:sldId id="306" r:id="rId51"/>
    <p:sldId id="307" r:id="rId52"/>
    <p:sldId id="308" r:id="rId53"/>
    <p:sldId id="309" r:id="rId54"/>
    <p:sldId id="321" r:id="rId55"/>
    <p:sldId id="318" r:id="rId56"/>
    <p:sldId id="320" r:id="rId57"/>
    <p:sldId id="276" r:id="rId58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CC"/>
    <a:srgbClr val="FFFF99"/>
    <a:srgbClr val="FBFED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5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7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Documents%20and%20Settings\fred.breukelman\My%20Documents\Excel%20Files\2010%20weight%20by%20age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red.breukelman\My%20Documents\Excel%20Files\obesity%20adult%20trend%2010_mixed%20mode.xls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Documents%20and%20Settings\fred.breukelman\My%20Documents\Excel%20Files\obesity%20adult%20trend%202005-2010.xls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Documents%20and%20Settings\fred.breukelman\My%20Documents\Excel%20Files\2010%20obesity%20by%20race_landline.xls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Documents%20and%20Settings\fred.breukelman\My%20Documents\Excel%20Files\diabetes%20prevalence%20trend%20US-DE%202000-2010_mixed%20mode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red.breukelman\My%20Documents\Excel%20Files\fruit-veggie%20trend%202000-2009.xls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Documents%20and%20Settings\fred.breukelman\My%20Documents\Excel%20Files\physical%20activity%20trend%202003-09_mixed%20mode.xls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Documents%20and%20Settings\fred.breukelman\My%20Documents\Excel%20Files\sigmoid_colonoscopy%20trend%201999-2010_DE%20x%20race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red.breukelman\My%20Documents\Excel%20Files\sigmoid_colonoscopy%20trend%201999-2010_DE%20x%20race.xls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red.breukelman\My%20Documents\Excel%20Files\2008%20Prostate%20PSA%20DE%20v%20US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fred.breukelman\My%20Documents\Excel%20Files\1997-2009%20adult%20smoking%20trend%20color%20V2.xls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Documents%20and%20Settings\fred.breukelman\My%20Documents\Excel%20Files\2000-2010%20Pap%20test%20trend_by%20race.xls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red.breukelman\My%20Documents\Excel%20Files\2000-2010%20mammography%20trend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fred.breukelman\My%20Documents\Excel%20Files\1999-2010%20YTS-YRBS%20HS%20chart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red.breukelman\My%20Documents\Excel%20Files\2010%20adult%20smoking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fred.breukelman\My%20Documents\Excel%20Files\2010%20adult%20smoking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fred.breukelman\My%20Documents\Excel%20Files\2010%20adult%20smoking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ocuments%20and%20Settings\fred.breukelman\My%20Documents\Excel%20Files\2010%20weight%20categor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Delaware Cell-Phone Only Households</a:t>
            </a:r>
            <a:endParaRPr lang="en-US" dirty="0"/>
          </a:p>
        </c:rich>
      </c:tx>
      <c:layout>
        <c:manualLayout>
          <c:xMode val="edge"/>
          <c:yMode val="edge"/>
          <c:x val="0.18154700094802653"/>
          <c:y val="3.0505933371285602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Delaware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Val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cat>
          <c:val>
            <c:numRef>
              <c:f>Sheet1!$B$2:$B$5</c:f>
              <c:numCache>
                <c:formatCode>0.0%</c:formatCode>
                <c:ptCount val="4"/>
                <c:pt idx="0">
                  <c:v>6.9000000000000034E-2</c:v>
                </c:pt>
                <c:pt idx="1">
                  <c:v>0.10299999999999998</c:v>
                </c:pt>
                <c:pt idx="2">
                  <c:v>0.13400000000000001</c:v>
                </c:pt>
                <c:pt idx="3">
                  <c:v>0.16500000000000001</c:v>
                </c:pt>
              </c:numCache>
            </c:numRef>
          </c:val>
        </c:ser>
        <c:axId val="67138304"/>
        <c:axId val="67139840"/>
      </c:barChart>
      <c:catAx>
        <c:axId val="67138304"/>
        <c:scaling>
          <c:orientation val="minMax"/>
        </c:scaling>
        <c:axPos val="b"/>
        <c:numFmt formatCode="General" sourceLinked="1"/>
        <c:tickLblPos val="nextTo"/>
        <c:crossAx val="67139840"/>
        <c:crosses val="autoZero"/>
        <c:auto val="1"/>
        <c:lblAlgn val="ctr"/>
        <c:lblOffset val="100"/>
      </c:catAx>
      <c:valAx>
        <c:axId val="67139840"/>
        <c:scaling>
          <c:orientation val="minMax"/>
          <c:max val="0.5"/>
          <c:min val="0"/>
        </c:scaling>
        <c:axPos val="l"/>
        <c:majorGridlines/>
        <c:numFmt formatCode="0%" sourceLinked="0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6713830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800" dirty="0"/>
              <a:t>Obesity in Delaware by Age, 2010</a:t>
            </a:r>
          </a:p>
        </c:rich>
      </c:tx>
      <c:layout>
        <c:manualLayout>
          <c:xMode val="edge"/>
          <c:yMode val="edge"/>
          <c:x val="0.18729096989966593"/>
          <c:y val="5.0190943807965092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0925306577480492"/>
          <c:y val="0.16366612111292989"/>
          <c:w val="0.87848383500557536"/>
          <c:h val="0.72831423895253677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800000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7.0582314334454088E-3"/>
                  <c:y val="4.2702681804709193E-3"/>
                </c:manualLayout>
              </c:layout>
              <c:showVal val="1"/>
            </c:dLbl>
            <c:dLbl>
              <c:idx val="1"/>
              <c:layout>
                <c:manualLayout>
                  <c:x val="5.1186076656805904E-3"/>
                  <c:y val="-3.8439630398082402E-3"/>
                </c:manualLayout>
              </c:layout>
              <c:showVal val="1"/>
            </c:dLbl>
            <c:dLbl>
              <c:idx val="2"/>
              <c:layout>
                <c:manualLayout>
                  <c:x val="9.4909540989650894E-4"/>
                  <c:y val="-2.2318732253394681E-3"/>
                </c:manualLayout>
              </c:layout>
              <c:showVal val="1"/>
            </c:dLbl>
            <c:dLbl>
              <c:idx val="3"/>
              <c:layout>
                <c:manualLayout>
                  <c:x val="4.9552167183115579E-3"/>
                  <c:y val="5.0367926595100447E-3"/>
                </c:manualLayout>
              </c:layout>
              <c:showVal val="1"/>
            </c:dLbl>
            <c:dLbl>
              <c:idx val="4"/>
              <c:layout>
                <c:manualLayout>
                  <c:x val="3.7586940428433204E-3"/>
                  <c:y val="2.3162407481388887E-3"/>
                </c:manualLayout>
              </c:layout>
              <c:showVal val="1"/>
            </c:dLbl>
            <c:dLbl>
              <c:idx val="5"/>
              <c:layout>
                <c:manualLayout>
                  <c:x val="2.1905623001139342E-3"/>
                  <c:y val="-7.9882813339003881E-3"/>
                </c:manualLayout>
              </c:layout>
              <c:showVal val="1"/>
            </c:dLbl>
            <c:dLbl>
              <c:idx val="6"/>
              <c:layout>
                <c:manualLayout>
                  <c:x val="1.1027601482925061E-2"/>
                  <c:y val="-2.1833661954285211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Sheet1!$A$12:$A$17</c:f>
              <c:strCache>
                <c:ptCount val="6"/>
                <c:pt idx="0">
                  <c:v>18-24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65+</c:v>
                </c:pt>
              </c:strCache>
            </c:strRef>
          </c:cat>
          <c:val>
            <c:numRef>
              <c:f>Sheet1!$B$12:$B$17</c:f>
              <c:numCache>
                <c:formatCode>0.0%</c:formatCode>
                <c:ptCount val="6"/>
                <c:pt idx="0">
                  <c:v>0.24500000000000019</c:v>
                </c:pt>
                <c:pt idx="1">
                  <c:v>0.23500000000000001</c:v>
                </c:pt>
                <c:pt idx="2">
                  <c:v>0.28300000000000008</c:v>
                </c:pt>
                <c:pt idx="3">
                  <c:v>0.34900000000000031</c:v>
                </c:pt>
                <c:pt idx="4">
                  <c:v>0.32800000000000046</c:v>
                </c:pt>
                <c:pt idx="5">
                  <c:v>0.27600000000000002</c:v>
                </c:pt>
              </c:numCache>
            </c:numRef>
          </c:val>
        </c:ser>
        <c:gapWidth val="30"/>
        <c:axId val="63507456"/>
        <c:axId val="63517824"/>
      </c:barChart>
      <c:catAx>
        <c:axId val="635074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 dirty="0"/>
                  <a:t>Age Groups</a:t>
                </a:r>
              </a:p>
            </c:rich>
          </c:tx>
          <c:layout>
            <c:manualLayout>
              <c:xMode val="edge"/>
              <c:yMode val="edge"/>
              <c:x val="0.49832775919732514"/>
              <c:y val="0.9438079650845607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517824"/>
        <c:crosses val="autoZero"/>
        <c:auto val="1"/>
        <c:lblAlgn val="ctr"/>
        <c:lblOffset val="100"/>
        <c:tickLblSkip val="1"/>
        <c:tickMarkSkip val="1"/>
      </c:catAx>
      <c:valAx>
        <c:axId val="63517824"/>
        <c:scaling>
          <c:orientation val="minMax"/>
          <c:max val="1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 dirty="0"/>
                  <a:t>Percent of Adult Delawareans </a:t>
                </a:r>
              </a:p>
            </c:rich>
          </c:tx>
          <c:layout>
            <c:manualLayout>
              <c:xMode val="edge"/>
              <c:yMode val="edge"/>
              <c:x val="1.6722408026755887E-2"/>
              <c:y val="0.31205673758865338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507456"/>
        <c:crosses val="autoZero"/>
        <c:crossBetween val="between"/>
        <c:majorUnit val="0.1"/>
      </c:valAx>
      <c:spPr>
        <a:gradFill rotWithShape="0">
          <a:gsLst>
            <a:gs pos="0">
              <a:srgbClr val="FFFF99"/>
            </a:gs>
            <a:gs pos="100000">
              <a:srgbClr val="FFFFCC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Delaware Adult Obesity Prevalence </a:t>
            </a:r>
          </a:p>
          <a:p>
            <a:pPr>
              <a:defRPr/>
            </a:pPr>
            <a:r>
              <a:rPr lang="en-US" sz="2400" dirty="0"/>
              <a:t>More Than Doubled in Past 20 Years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FF0000"/>
            </a:solidFill>
            <a:ln>
              <a:solidFill>
                <a:schemeClr val="tx2">
                  <a:lumMod val="75000"/>
                </a:schemeClr>
              </a:solidFill>
            </a:ln>
          </c:spPr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Val val="1"/>
          </c:dLbls>
          <c:cat>
            <c:numRef>
              <c:f>Sheet1!$H$2:$H$7</c:f>
              <c:numCache>
                <c:formatCode>General</c:formatCode>
                <c:ptCount val="6"/>
                <c:pt idx="0">
                  <c:v>1990</c:v>
                </c:pt>
                <c:pt idx="1">
                  <c:v>1995</c:v>
                </c:pt>
                <c:pt idx="2">
                  <c:v>2001</c:v>
                </c:pt>
                <c:pt idx="3">
                  <c:v>2005</c:v>
                </c:pt>
                <c:pt idx="4">
                  <c:v>2007</c:v>
                </c:pt>
                <c:pt idx="5">
                  <c:v>2010</c:v>
                </c:pt>
              </c:numCache>
            </c:numRef>
          </c:cat>
          <c:val>
            <c:numRef>
              <c:f>Sheet1!$I$2:$I$7</c:f>
              <c:numCache>
                <c:formatCode>0.0%</c:formatCode>
                <c:ptCount val="6"/>
                <c:pt idx="0">
                  <c:v>0.14400000000000004</c:v>
                </c:pt>
                <c:pt idx="1">
                  <c:v>0.17100000000000001</c:v>
                </c:pt>
                <c:pt idx="2">
                  <c:v>0.20800000000000021</c:v>
                </c:pt>
                <c:pt idx="3">
                  <c:v>0.23400000000000001</c:v>
                </c:pt>
                <c:pt idx="4">
                  <c:v>0.28200000000000008</c:v>
                </c:pt>
                <c:pt idx="5">
                  <c:v>0.31500000000000056</c:v>
                </c:pt>
              </c:numCache>
            </c:numRef>
          </c:val>
        </c:ser>
        <c:gapWidth val="45"/>
        <c:overlap val="42"/>
        <c:axId val="63440384"/>
        <c:axId val="63441920"/>
      </c:barChart>
      <c:catAx>
        <c:axId val="6344038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3441920"/>
        <c:crosses val="autoZero"/>
        <c:auto val="1"/>
        <c:lblAlgn val="ctr"/>
        <c:lblOffset val="100"/>
      </c:catAx>
      <c:valAx>
        <c:axId val="63441920"/>
        <c:scaling>
          <c:orientation val="minMax"/>
          <c:max val="1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/>
                  <a:t>Percent of Delaware Adults</a:t>
                </a:r>
              </a:p>
            </c:rich>
          </c:tx>
          <c:layout>
            <c:manualLayout>
              <c:xMode val="edge"/>
              <c:yMode val="edge"/>
              <c:x val="1.0280527732215093E-2"/>
              <c:y val="0.32119360786509182"/>
            </c:manualLayout>
          </c:layout>
        </c:title>
        <c:numFmt formatCode="0%" sourceLinked="0"/>
        <c:majorTickMark val="none"/>
        <c:tickLblPos val="nextTo"/>
        <c:crossAx val="63440384"/>
        <c:crosses val="autoZero"/>
        <c:crossBetween val="between"/>
        <c:majorUnit val="0.1"/>
      </c:valAx>
      <c:spPr>
        <a:solidFill>
          <a:srgbClr val="FFFF00">
            <a:alpha val="16000"/>
          </a:srgbClr>
        </a:solidFill>
      </c:spPr>
    </c:plotArea>
    <c:plotVisOnly val="1"/>
    <c:dispBlanksAs val="gap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Overweight &amp; Obesity Among DE </a:t>
            </a:r>
            <a:r>
              <a:rPr lang="en-US" dirty="0" smtClean="0"/>
              <a:t>Adults: </a:t>
            </a:r>
            <a:r>
              <a:rPr lang="en-US" dirty="0"/>
              <a:t>2005-2010</a:t>
            </a:r>
          </a:p>
        </c:rich>
      </c:tx>
      <c:layout>
        <c:manualLayout>
          <c:xMode val="edge"/>
          <c:yMode val="edge"/>
          <c:x val="0.13600891861761427"/>
          <c:y val="2.9459901800327395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0609048211078878"/>
          <c:y val="0.20130932896890338"/>
          <c:w val="0.8816463599944746"/>
          <c:h val="0.61702127659574757"/>
        </c:manualLayout>
      </c:layout>
      <c:barChart>
        <c:barDir val="col"/>
        <c:grouping val="stacked"/>
        <c:ser>
          <c:idx val="0"/>
          <c:order val="0"/>
          <c:tx>
            <c:v>Overweight</c:v>
          </c:tx>
          <c:spPr>
            <a:solidFill>
              <a:srgbClr val="FFCC66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numRef>
              <c:f>Sheet1!$A$17:$A$22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Sheet1!$C$17:$C$22</c:f>
              <c:numCache>
                <c:formatCode>0.0%</c:formatCode>
                <c:ptCount val="6"/>
                <c:pt idx="0">
                  <c:v>0.39400000000000074</c:v>
                </c:pt>
                <c:pt idx="1">
                  <c:v>0.37800000000000056</c:v>
                </c:pt>
                <c:pt idx="2">
                  <c:v>0.36800000000000038</c:v>
                </c:pt>
                <c:pt idx="3">
                  <c:v>0.36000000000000032</c:v>
                </c:pt>
                <c:pt idx="4">
                  <c:v>0.36100000000000032</c:v>
                </c:pt>
                <c:pt idx="5">
                  <c:v>0.34</c:v>
                </c:pt>
              </c:numCache>
            </c:numRef>
          </c:val>
        </c:ser>
        <c:ser>
          <c:idx val="1"/>
          <c:order val="1"/>
          <c:tx>
            <c:v>Obese</c:v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numRef>
              <c:f>Sheet1!$A$17:$A$22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Sheet1!$B$17:$B$22</c:f>
              <c:numCache>
                <c:formatCode>0.0%</c:formatCode>
                <c:ptCount val="6"/>
                <c:pt idx="0">
                  <c:v>0.23400000000000001</c:v>
                </c:pt>
                <c:pt idx="1">
                  <c:v>0.26</c:v>
                </c:pt>
                <c:pt idx="2">
                  <c:v>0.28200000000000008</c:v>
                </c:pt>
                <c:pt idx="3">
                  <c:v>0.27800000000000002</c:v>
                </c:pt>
                <c:pt idx="4">
                  <c:v>0.27600000000000002</c:v>
                </c:pt>
                <c:pt idx="5">
                  <c:v>0.31500000000000056</c:v>
                </c:pt>
              </c:numCache>
            </c:numRef>
          </c:val>
        </c:ser>
        <c:gapWidth val="40"/>
        <c:overlap val="100"/>
        <c:axId val="63492864"/>
        <c:axId val="63494784"/>
      </c:barChart>
      <c:catAx>
        <c:axId val="634928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By Year</a:t>
                </a:r>
              </a:p>
            </c:rich>
          </c:tx>
          <c:layout>
            <c:manualLayout>
              <c:xMode val="edge"/>
              <c:yMode val="edge"/>
              <c:x val="0.49832775919732542"/>
              <c:y val="0.87725040916530284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494784"/>
        <c:crosses val="autoZero"/>
        <c:auto val="1"/>
        <c:lblAlgn val="ctr"/>
        <c:lblOffset val="100"/>
        <c:tickLblSkip val="1"/>
        <c:tickMarkSkip val="1"/>
      </c:catAx>
      <c:valAx>
        <c:axId val="63494784"/>
        <c:scaling>
          <c:orientation val="minMax"/>
          <c:max val="1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 dirty="0"/>
                  <a:t>% of Delaware Adults</a:t>
                </a:r>
              </a:p>
            </c:rich>
          </c:tx>
          <c:layout>
            <c:manualLayout>
              <c:xMode val="edge"/>
              <c:yMode val="edge"/>
              <c:x val="0"/>
              <c:y val="0.3567921440261857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492864"/>
        <c:crosses val="autoZero"/>
        <c:crossBetween val="between"/>
      </c:valAx>
      <c:spPr>
        <a:solidFill>
          <a:srgbClr val="FFFF00">
            <a:alpha val="15000"/>
          </a:srgbClr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39279078409513191"/>
          <c:y val="0.27441352973267952"/>
          <c:w val="0.2698947368421053"/>
          <c:h val="4.4116482166406956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8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400" b="1" i="0" u="none" strike="noStrike" baseline="0" dirty="0"/>
              <a:t>Significant Disparity for Obesity, 2010</a:t>
            </a:r>
          </a:p>
          <a:p>
            <a:pPr>
              <a:defRPr/>
            </a:pPr>
            <a:r>
              <a:rPr lang="en-US" sz="2400" b="1" i="0" u="none" strike="noStrike" baseline="0" dirty="0"/>
              <a:t/>
            </a:r>
            <a:br>
              <a:rPr lang="en-US" sz="2400" b="1" i="0" u="none" strike="noStrike" baseline="0" dirty="0"/>
            </a:br>
            <a:endParaRPr lang="en-US" sz="2400" dirty="0"/>
          </a:p>
        </c:rich>
      </c:tx>
      <c:layout>
        <c:manualLayout>
          <c:xMode val="edge"/>
          <c:yMode val="edge"/>
          <c:x val="0.165364572941361"/>
          <c:y val="5.1262481193816323E-2"/>
        </c:manualLayout>
      </c:layout>
    </c:title>
    <c:plotArea>
      <c:layout>
        <c:manualLayout>
          <c:layoutTarget val="inner"/>
          <c:xMode val="edge"/>
          <c:yMode val="edge"/>
          <c:x val="0.11473059156735912"/>
          <c:y val="0.15040183240790275"/>
          <c:w val="0.86574657448651271"/>
          <c:h val="0.71928509522285511"/>
        </c:manualLayout>
      </c:layout>
      <c:barChart>
        <c:barDir val="col"/>
        <c:grouping val="stacked"/>
        <c:ser>
          <c:idx val="0"/>
          <c:order val="0"/>
          <c:tx>
            <c:strRef>
              <c:f>Sheet1!$A$17</c:f>
              <c:strCache>
                <c:ptCount val="1"/>
                <c:pt idx="0">
                  <c:v>Overweight</c:v>
                </c:pt>
              </c:strCache>
            </c:strRef>
          </c:tx>
          <c:spPr>
            <a:solidFill>
              <a:srgbClr val="FFC000"/>
            </a:solidFill>
          </c:spPr>
          <c:dLbls>
            <c:txPr>
              <a:bodyPr/>
              <a:lstStyle/>
              <a:p>
                <a:pPr>
                  <a:defRPr sz="1400" b="1" i="0" baseline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Sheet1!$B$16:$C$16</c:f>
              <c:strCache>
                <c:ptCount val="2"/>
                <c:pt idx="0">
                  <c:v>White</c:v>
                </c:pt>
                <c:pt idx="1">
                  <c:v>African American</c:v>
                </c:pt>
              </c:strCache>
            </c:strRef>
          </c:cat>
          <c:val>
            <c:numRef>
              <c:f>Sheet1!$B$17:$C$17</c:f>
              <c:numCache>
                <c:formatCode>0.0%</c:formatCode>
                <c:ptCount val="2"/>
                <c:pt idx="0">
                  <c:v>0.36800000000000038</c:v>
                </c:pt>
                <c:pt idx="1">
                  <c:v>0.33400000000000074</c:v>
                </c:pt>
              </c:numCache>
            </c:numRef>
          </c:val>
        </c:ser>
        <c:ser>
          <c:idx val="1"/>
          <c:order val="1"/>
          <c:tx>
            <c:strRef>
              <c:f>Sheet1!$A$18</c:f>
              <c:strCache>
                <c:ptCount val="1"/>
                <c:pt idx="0">
                  <c:v>Obese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Sheet1!$B$16:$C$16</c:f>
              <c:strCache>
                <c:ptCount val="2"/>
                <c:pt idx="0">
                  <c:v>White</c:v>
                </c:pt>
                <c:pt idx="1">
                  <c:v>African American</c:v>
                </c:pt>
              </c:strCache>
            </c:strRef>
          </c:cat>
          <c:val>
            <c:numRef>
              <c:f>Sheet1!$B$18:$C$18</c:f>
              <c:numCache>
                <c:formatCode>0.0%</c:formatCode>
                <c:ptCount val="2"/>
                <c:pt idx="0">
                  <c:v>0.26100000000000001</c:v>
                </c:pt>
                <c:pt idx="1">
                  <c:v>0.41100000000000031</c:v>
                </c:pt>
              </c:numCache>
            </c:numRef>
          </c:val>
        </c:ser>
        <c:gapWidth val="98"/>
        <c:overlap val="100"/>
        <c:axId val="63625856"/>
        <c:axId val="63632128"/>
      </c:barChart>
      <c:catAx>
        <c:axId val="636258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By Race</a:t>
                </a:r>
              </a:p>
            </c:rich>
          </c:tx>
          <c:layout>
            <c:manualLayout>
              <c:xMode val="edge"/>
              <c:yMode val="edge"/>
              <c:x val="0.5071119459610397"/>
              <c:y val="0.90011700588453358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3632128"/>
        <c:crosses val="autoZero"/>
        <c:auto val="1"/>
        <c:lblAlgn val="ctr"/>
        <c:lblOffset val="100"/>
      </c:catAx>
      <c:valAx>
        <c:axId val="63632128"/>
        <c:scaling>
          <c:orientation val="minMax"/>
          <c:max val="1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400" b="1"/>
                </a:pPr>
                <a:r>
                  <a:rPr lang="en-US" sz="1400" b="1" dirty="0"/>
                  <a:t>Percent of Delaware Adults</a:t>
                </a:r>
              </a:p>
            </c:rich>
          </c:tx>
        </c:title>
        <c:numFmt formatCode="0%" sourceLinked="0"/>
        <c:tickLblPos val="nextTo"/>
        <c:txPr>
          <a:bodyPr/>
          <a:lstStyle/>
          <a:p>
            <a:pPr>
              <a:defRPr sz="1300" baseline="0"/>
            </a:pPr>
            <a:endParaRPr lang="en-US"/>
          </a:p>
        </c:txPr>
        <c:crossAx val="63625856"/>
        <c:crosses val="autoZero"/>
        <c:crossBetween val="between"/>
        <c:majorUnit val="0.1"/>
      </c:valAx>
      <c:spPr>
        <a:solidFill>
          <a:srgbClr val="FFFF00">
            <a:alpha val="15000"/>
          </a:srgbClr>
        </a:solidFill>
      </c:spPr>
    </c:plotArea>
    <c:legend>
      <c:legendPos val="r"/>
      <c:layout>
        <c:manualLayout>
          <c:xMode val="edge"/>
          <c:yMode val="edge"/>
          <c:x val="0.28069872147491531"/>
          <c:y val="0.17264500620759221"/>
          <c:w val="0.48474885579135102"/>
          <c:h val="7.6088861508393849E-2"/>
        </c:manualLayout>
      </c:layout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</c:chart>
  <c:externalData r:id="rId1"/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3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Diabetes Prevalence Trend Among Adults 
in DE and US 2000-2010</a:t>
            </a:r>
          </a:p>
        </c:rich>
      </c:tx>
      <c:layout>
        <c:manualLayout>
          <c:xMode val="edge"/>
          <c:yMode val="edge"/>
          <c:x val="0.15087328130806391"/>
          <c:y val="2.281338362116508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2486064659977704"/>
          <c:y val="0.16794794768301041"/>
          <c:w val="0.83946488294314381"/>
          <c:h val="0.6055646481178395"/>
        </c:manualLayout>
      </c:layout>
      <c:lineChart>
        <c:grouping val="standard"/>
        <c:ser>
          <c:idx val="1"/>
          <c:order val="0"/>
          <c:tx>
            <c:strRef>
              <c:f>'prevalence data'!$B$2:$B$3</c:f>
              <c:strCache>
                <c:ptCount val="1"/>
                <c:pt idx="0">
                  <c:v>%  DE</c:v>
                </c:pt>
              </c:strCache>
            </c:strRef>
          </c:tx>
          <c:spPr>
            <a:ln w="25400">
              <a:solidFill>
                <a:srgbClr val="0000FF"/>
              </a:solidFill>
              <a:prstDash val="solid"/>
            </a:ln>
          </c:spPr>
          <c:marker>
            <c:symbol val="square"/>
            <c:size val="8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cat>
            <c:numRef>
              <c:f>'prevalence data'!$A$4:$A$14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'prevalence data'!$B$4:$B$14</c:f>
              <c:numCache>
                <c:formatCode>0.0%</c:formatCode>
                <c:ptCount val="11"/>
                <c:pt idx="0">
                  <c:v>6.4000000000000098E-2</c:v>
                </c:pt>
                <c:pt idx="1">
                  <c:v>7.0999999999999994E-2</c:v>
                </c:pt>
                <c:pt idx="2">
                  <c:v>7.0999999999999994E-2</c:v>
                </c:pt>
                <c:pt idx="3">
                  <c:v>7.6999999999999999E-2</c:v>
                </c:pt>
                <c:pt idx="4">
                  <c:v>7.0000000000000021E-2</c:v>
                </c:pt>
                <c:pt idx="5">
                  <c:v>8.5000000000000006E-2</c:v>
                </c:pt>
                <c:pt idx="6">
                  <c:v>8.1000000000000003E-2</c:v>
                </c:pt>
                <c:pt idx="7">
                  <c:v>8.7000000000000022E-2</c:v>
                </c:pt>
                <c:pt idx="8">
                  <c:v>8.3000000000000046E-2</c:v>
                </c:pt>
                <c:pt idx="9">
                  <c:v>9.3000000000000166E-2</c:v>
                </c:pt>
                <c:pt idx="10">
                  <c:v>9.9000000000000046E-2</c:v>
                </c:pt>
              </c:numCache>
            </c:numRef>
          </c:val>
          <c:smooth val="1"/>
        </c:ser>
        <c:ser>
          <c:idx val="0"/>
          <c:order val="1"/>
          <c:tx>
            <c:strRef>
              <c:f>'prevalence data'!$D$2:$D$3</c:f>
              <c:strCache>
                <c:ptCount val="1"/>
                <c:pt idx="0">
                  <c:v>%  US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cat>
            <c:numRef>
              <c:f>'prevalence data'!$A$4:$A$14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'prevalence data'!$D$4:$D$14</c:f>
              <c:numCache>
                <c:formatCode>0.0%</c:formatCode>
                <c:ptCount val="11"/>
                <c:pt idx="0">
                  <c:v>6.1000000000000013E-2</c:v>
                </c:pt>
                <c:pt idx="1">
                  <c:v>6.5000000000000002E-2</c:v>
                </c:pt>
                <c:pt idx="2">
                  <c:v>6.7000000000000004E-2</c:v>
                </c:pt>
                <c:pt idx="3">
                  <c:v>7.0999999999999994E-2</c:v>
                </c:pt>
                <c:pt idx="4">
                  <c:v>7.0000000000000021E-2</c:v>
                </c:pt>
                <c:pt idx="5">
                  <c:v>7.3000000000000009E-2</c:v>
                </c:pt>
                <c:pt idx="6">
                  <c:v>7.5000000000000011E-2</c:v>
                </c:pt>
                <c:pt idx="7">
                  <c:v>8.0000000000000043E-2</c:v>
                </c:pt>
                <c:pt idx="8">
                  <c:v>8.2000000000000017E-2</c:v>
                </c:pt>
                <c:pt idx="9">
                  <c:v>8.3000000000000046E-2</c:v>
                </c:pt>
                <c:pt idx="10">
                  <c:v>8.7000000000000022E-2</c:v>
                </c:pt>
              </c:numCache>
            </c:numRef>
          </c:val>
        </c:ser>
        <c:marker val="1"/>
        <c:axId val="63689856"/>
        <c:axId val="63691776"/>
      </c:lineChart>
      <c:catAx>
        <c:axId val="636898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3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4946116685247125"/>
              <c:y val="0.9152219501974018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691776"/>
        <c:crosses val="autoZero"/>
        <c:auto val="1"/>
        <c:lblAlgn val="ctr"/>
        <c:lblOffset val="100"/>
        <c:tickMarkSkip val="1"/>
      </c:catAx>
      <c:valAx>
        <c:axId val="63691776"/>
        <c:scaling>
          <c:orientation val="minMax"/>
          <c:max val="0.5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3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 dirty="0"/>
                  <a:t>Percent of Adults 18 +
</a:t>
                </a:r>
              </a:p>
            </c:rich>
          </c:tx>
          <c:layout>
            <c:manualLayout>
              <c:xMode val="edge"/>
              <c:yMode val="edge"/>
              <c:x val="1.4864362690449646E-2"/>
              <c:y val="0.36661205584596102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6898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1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</c:dTable>
      <c:spPr>
        <a:gradFill rotWithShape="0">
          <a:gsLst>
            <a:gs pos="0">
              <a:srgbClr val="FFFF99"/>
            </a:gs>
            <a:gs pos="100000">
              <a:srgbClr val="FFFFCC"/>
            </a:gs>
          </a:gsLst>
          <a:lin ang="5400000" scaled="1"/>
        </a:gradFill>
        <a:ln w="12700">
          <a:solidFill>
            <a:srgbClr val="C0C0C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9502043849869989"/>
          <c:y val="0.25230252100840389"/>
          <c:w val="0.29641774711271518"/>
          <c:h val="7.4259423454421311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Adults Who Eat 5 or More Servings 
of Vegetables and Fruits Daily: 2000-2009</a:t>
            </a:r>
          </a:p>
        </c:rich>
      </c:tx>
      <c:layout>
        <c:manualLayout>
          <c:xMode val="edge"/>
          <c:yMode val="edge"/>
          <c:x val="0.17725752508361187"/>
          <c:y val="3.6006546644844581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8104793756967748E-2"/>
          <c:y val="0.19476268412438624"/>
          <c:w val="0.89074693422519624"/>
          <c:h val="0.69885433715220968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0000FF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1"/>
              <c:layout>
                <c:manualLayout>
                  <c:x val="-7.0576462223203895E-5"/>
                  <c:y val="-1.6903918106799615E-2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3.0103260503806816E-4"/>
                  <c:y val="-3.0840023884084806E-2"/>
                </c:manualLayout>
              </c:layout>
              <c:dLblPos val="outEnd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numRef>
              <c:f>Sheet1!$A$1:$A$6</c:f>
              <c:numCache>
                <c:formatCode>General</c:formatCode>
                <c:ptCount val="6"/>
                <c:pt idx="0">
                  <c:v>2000</c:v>
                </c:pt>
                <c:pt idx="1">
                  <c:v>2002</c:v>
                </c:pt>
                <c:pt idx="2">
                  <c:v>2003</c:v>
                </c:pt>
                <c:pt idx="3">
                  <c:v>2005</c:v>
                </c:pt>
                <c:pt idx="4">
                  <c:v>2007</c:v>
                </c:pt>
                <c:pt idx="5">
                  <c:v>2009</c:v>
                </c:pt>
              </c:numCache>
            </c:numRef>
          </c:cat>
          <c:val>
            <c:numRef>
              <c:f>Sheet1!$B$1:$B$6</c:f>
              <c:numCache>
                <c:formatCode>0.0%</c:formatCode>
                <c:ptCount val="6"/>
                <c:pt idx="0">
                  <c:v>0.22500000000000001</c:v>
                </c:pt>
                <c:pt idx="1">
                  <c:v>0.19500000000000001</c:v>
                </c:pt>
                <c:pt idx="2">
                  <c:v>0.22</c:v>
                </c:pt>
                <c:pt idx="3">
                  <c:v>0.21300000000000019</c:v>
                </c:pt>
                <c:pt idx="4">
                  <c:v>0.21400000000000019</c:v>
                </c:pt>
                <c:pt idx="5">
                  <c:v>0.25</c:v>
                </c:pt>
              </c:numCache>
            </c:numRef>
          </c:val>
        </c:ser>
        <c:dLbls>
          <c:showVal val="1"/>
        </c:dLbls>
        <c:gapWidth val="60"/>
        <c:axId val="63768064"/>
        <c:axId val="63769984"/>
      </c:barChart>
      <c:catAx>
        <c:axId val="637680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102192493496841"/>
              <c:y val="0.9203491543917076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769984"/>
        <c:crosses val="autoZero"/>
        <c:auto val="1"/>
        <c:lblAlgn val="ctr"/>
        <c:lblOffset val="100"/>
        <c:tickLblSkip val="1"/>
        <c:tickMarkSkip val="1"/>
      </c:catAx>
      <c:valAx>
        <c:axId val="63769984"/>
        <c:scaling>
          <c:orientation val="minMax"/>
          <c:max val="1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3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Percent of DE Adults</a:t>
                </a:r>
              </a:p>
            </c:rich>
          </c:tx>
          <c:layout>
            <c:manualLayout>
              <c:xMode val="edge"/>
              <c:yMode val="edge"/>
              <c:x val="1.4492753623188409E-2"/>
              <c:y val="0.41407528641571195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768064"/>
        <c:crosses val="autoZero"/>
        <c:crossBetween val="between"/>
        <c:majorUnit val="0.1"/>
      </c:valAx>
      <c:spPr>
        <a:gradFill rotWithShape="0">
          <a:gsLst>
            <a:gs pos="0">
              <a:srgbClr val="FFFF99"/>
            </a:gs>
            <a:gs pos="100000">
              <a:srgbClr val="FFFFCC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7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Delaware Adults Who Meet Recommendations 
for Moderate and/or Vigorous Physical Activity:  2003-2009</a:t>
            </a:r>
          </a:p>
        </c:rich>
      </c:tx>
      <c:layout>
        <c:manualLayout>
          <c:xMode val="edge"/>
          <c:yMode val="edge"/>
          <c:x val="0.15308374078658241"/>
          <c:y val="5.2810498687664062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8017621145374545E-2"/>
          <c:y val="0.16605039370078739"/>
          <c:w val="0.88986784140969166"/>
          <c:h val="0.66218487394958203"/>
        </c:manualLayout>
      </c:layout>
      <c:lineChart>
        <c:grouping val="standard"/>
        <c:ser>
          <c:idx val="0"/>
          <c:order val="0"/>
          <c:spPr>
            <a:ln w="12700">
              <a:solidFill>
                <a:srgbClr val="000080"/>
              </a:solidFill>
              <a:prstDash val="solid"/>
            </a:ln>
          </c:spPr>
          <c:marker>
            <c:symbol val="square"/>
            <c:size val="11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dLbls>
            <c:delete val="1"/>
          </c:dLbls>
          <c:trendline>
            <c:spPr>
              <a:ln w="25400">
                <a:solidFill>
                  <a:srgbClr val="000000"/>
                </a:solidFill>
                <a:prstDash val="solid"/>
              </a:ln>
            </c:spPr>
            <c:trendlineType val="linear"/>
          </c:trendline>
          <c:cat>
            <c:numRef>
              <c:f>Sheet1!$A$1:$A$7</c:f>
              <c:numCache>
                <c:formatCode>General</c:formatCode>
                <c:ptCount val="7"/>
                <c:pt idx="0">
                  <c:v>2003</c:v>
                </c:pt>
                <c:pt idx="2">
                  <c:v>2005</c:v>
                </c:pt>
                <c:pt idx="4">
                  <c:v>2007</c:v>
                </c:pt>
                <c:pt idx="6">
                  <c:v>2009</c:v>
                </c:pt>
              </c:numCache>
            </c:numRef>
          </c:cat>
          <c:val>
            <c:numRef>
              <c:f>Sheet1!$B$1:$B$7</c:f>
              <c:numCache>
                <c:formatCode>General</c:formatCode>
                <c:ptCount val="7"/>
                <c:pt idx="0" formatCode="0.0%">
                  <c:v>0.43800000000000039</c:v>
                </c:pt>
                <c:pt idx="2" formatCode="0.0%">
                  <c:v>0.45100000000000001</c:v>
                </c:pt>
                <c:pt idx="4" formatCode="0.0%">
                  <c:v>0.47900000000000031</c:v>
                </c:pt>
                <c:pt idx="6" formatCode="0.0%">
                  <c:v>0.49900000000000039</c:v>
                </c:pt>
              </c:numCache>
            </c:numRef>
          </c:val>
        </c:ser>
        <c:ser>
          <c:idx val="1"/>
          <c:order val="1"/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9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dLbls>
            <c:delete val="1"/>
          </c:dLbls>
          <c:cat>
            <c:numRef>
              <c:f>Sheet1!$A$1:$A$7</c:f>
              <c:numCache>
                <c:formatCode>General</c:formatCode>
                <c:ptCount val="7"/>
                <c:pt idx="0">
                  <c:v>2003</c:v>
                </c:pt>
                <c:pt idx="2">
                  <c:v>2005</c:v>
                </c:pt>
                <c:pt idx="4">
                  <c:v>2007</c:v>
                </c:pt>
                <c:pt idx="6">
                  <c:v>2009</c:v>
                </c:pt>
              </c:numCache>
            </c:numRef>
          </c:cat>
          <c:val>
            <c:numRef>
              <c:f>Sheet1!$B$1:$B$5</c:f>
              <c:numCache>
                <c:formatCode>General</c:formatCode>
                <c:ptCount val="5"/>
                <c:pt idx="0" formatCode="0.0%">
                  <c:v>0.43800000000000039</c:v>
                </c:pt>
                <c:pt idx="2" formatCode="0.0%">
                  <c:v>0.45100000000000001</c:v>
                </c:pt>
                <c:pt idx="4" formatCode="0.0%">
                  <c:v>0.47900000000000031</c:v>
                </c:pt>
              </c:numCache>
            </c:numRef>
          </c:val>
        </c:ser>
        <c:dLbls>
          <c:showVal val="1"/>
        </c:dLbls>
        <c:marker val="1"/>
        <c:axId val="63829120"/>
        <c:axId val="63831424"/>
      </c:lineChart>
      <c:catAx>
        <c:axId val="638291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37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0980386648993292"/>
              <c:y val="0.85361347331583626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831424"/>
        <c:crosses val="autoZero"/>
        <c:auto val="1"/>
        <c:lblAlgn val="ctr"/>
        <c:lblOffset val="100"/>
        <c:tickLblSkip val="1"/>
        <c:tickMarkSkip val="1"/>
      </c:catAx>
      <c:valAx>
        <c:axId val="63831424"/>
        <c:scaling>
          <c:orientation val="minMax"/>
          <c:max val="1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37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Percent of Delaware Adults </a:t>
                </a:r>
              </a:p>
            </c:rich>
          </c:tx>
          <c:layout>
            <c:manualLayout>
              <c:xMode val="edge"/>
              <c:yMode val="edge"/>
              <c:x val="1.101321585903084E-3"/>
              <c:y val="0.35294120734908202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829120"/>
        <c:crosses val="autoZero"/>
        <c:crossBetween val="between"/>
        <c:majorUnit val="0.1"/>
      </c:valAx>
      <c:spPr>
        <a:gradFill rotWithShape="0">
          <a:gsLst>
            <a:gs pos="0">
              <a:srgbClr val="FFFF99"/>
            </a:gs>
            <a:gs pos="100000">
              <a:srgbClr val="FFFFCC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noFill/>
    <a:ln w="9525">
      <a:noFill/>
    </a:ln>
  </c:spPr>
  <c:txPr>
    <a:bodyPr/>
    <a:lstStyle/>
    <a:p>
      <a:pPr>
        <a:defRPr sz="9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b="0" dirty="0">
                <a:latin typeface="+mn-lt"/>
              </a:rPr>
              <a:t>Colonoscopies </a:t>
            </a:r>
            <a:r>
              <a:rPr lang="en-US" b="0" dirty="0" smtClean="0">
                <a:latin typeface="+mn-lt"/>
              </a:rPr>
              <a:t>Increased </a:t>
            </a:r>
            <a:r>
              <a:rPr lang="en-US" b="0" dirty="0">
                <a:latin typeface="+mn-lt"/>
              </a:rPr>
              <a:t>Among Adults 50+;
"Ever Had Sigmoidoscopy/Colonoscopy"</a:t>
            </a:r>
          </a:p>
        </c:rich>
      </c:tx>
      <c:layout>
        <c:manualLayout>
          <c:xMode val="edge"/>
          <c:yMode val="edge"/>
          <c:x val="0.18506131549609858"/>
          <c:y val="1.9639934533551555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1928651059085842"/>
          <c:y val="0.17021276595744694"/>
          <c:w val="0.86956521739130521"/>
          <c:h val="0.66448445171849524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Delaware</c:v>
                </c:pt>
              </c:strCache>
            </c:strRef>
          </c:tx>
          <c:spPr>
            <a:ln w="38100">
              <a:solidFill>
                <a:srgbClr val="0000FF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2.4777839224943702E-4"/>
                  <c:y val="1.2303396608975435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2.861389817911562E-2"/>
                  <c:y val="-3.8744109523134451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3.0224165123172386E-2"/>
                  <c:y val="-3.7009162725363198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2.9604894705887536E-2"/>
                  <c:y val="-3.0560803467487959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3.4559643255295418E-2"/>
                  <c:y val="-3.6001048150486895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3.7284737401135935E-2"/>
                  <c:y val="-3.6001048150486895E-2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3.5550639782067385E-2"/>
                  <c:y val="-4.4825959766485776E-2"/>
                </c:manualLayout>
              </c:layout>
              <c:dLblPos val="r"/>
              <c:showVal val="1"/>
            </c:dLbl>
            <c:dLbl>
              <c:idx val="7"/>
              <c:layout>
                <c:manualLayout>
                  <c:x val="-3.3816425120772861E-2"/>
                  <c:y val="-4.7483794476590666E-2"/>
                </c:manualLayout>
              </c:layout>
              <c:dLblPos val="r"/>
              <c:showVal val="1"/>
            </c:dLbl>
            <c:dLbl>
              <c:idx val="8"/>
              <c:layout>
                <c:manualLayout>
                  <c:x val="-3.1304347826086917E-2"/>
                  <c:y val="-5.2112323930049005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3.7160906726124203E-2"/>
                  <c:y val="-2.400453625784502E-2"/>
                </c:manualLayout>
              </c:layout>
              <c:dLblPos val="r"/>
              <c:showVal val="1"/>
            </c:dLbl>
            <c:dLbl>
              <c:idx val="10"/>
              <c:layout>
                <c:manualLayout>
                  <c:x val="-3.4188034188034191E-2"/>
                  <c:y val="-2.182232130967263E-2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2.22965440356746E-2"/>
                  <c:y val="-1.9639934533551555E-2"/>
                </c:manualLayout>
              </c:layout>
              <c:dLblPos val="r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Sheet1!$B$2:$B$13</c:f>
              <c:numCache>
                <c:formatCode>0.0%</c:formatCode>
                <c:ptCount val="12"/>
                <c:pt idx="0">
                  <c:v>0.43900000000000033</c:v>
                </c:pt>
                <c:pt idx="1">
                  <c:v>0.57399999999999995</c:v>
                </c:pt>
                <c:pt idx="2">
                  <c:v>0.58399999999999996</c:v>
                </c:pt>
                <c:pt idx="3">
                  <c:v>0.57399999999999995</c:v>
                </c:pt>
                <c:pt idx="4">
                  <c:v>0.62000000000000066</c:v>
                </c:pt>
                <c:pt idx="5">
                  <c:v>0.62000000000000066</c:v>
                </c:pt>
                <c:pt idx="6">
                  <c:v>0.68799999999999994</c:v>
                </c:pt>
                <c:pt idx="7">
                  <c:v>0.68400000000000005</c:v>
                </c:pt>
                <c:pt idx="8">
                  <c:v>0.74600000000000066</c:v>
                </c:pt>
                <c:pt idx="9">
                  <c:v>0.74300000000000066</c:v>
                </c:pt>
                <c:pt idx="10">
                  <c:v>0.74300000000000066</c:v>
                </c:pt>
                <c:pt idx="11">
                  <c:v>0.74000000000000066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National</c:v>
                </c:pt>
              </c:strCache>
            </c:strRef>
          </c:tx>
          <c:spPr>
            <a:ln w="38100">
              <a:solidFill>
                <a:schemeClr val="accent6">
                  <a:lumMod val="75000"/>
                </a:schemeClr>
              </a:solidFill>
              <a:prstDash val="solid"/>
            </a:ln>
          </c:spPr>
          <c:marker>
            <c:symbol val="x"/>
            <c:size val="8"/>
            <c:spPr>
              <a:solidFill>
                <a:schemeClr val="accent6">
                  <a:lumMod val="75000"/>
                </a:schemeClr>
              </a:solidFill>
              <a:ln>
                <a:solidFill>
                  <a:srgbClr val="FF00FF"/>
                </a:solidFill>
                <a:prstDash val="solid"/>
              </a:ln>
            </c:spPr>
          </c:marker>
          <c:dLbls>
            <c:dLbl>
              <c:idx val="0"/>
              <c:delete val="1"/>
            </c:dLbl>
            <c:dLbl>
              <c:idx val="3"/>
              <c:layout>
                <c:manualLayout>
                  <c:x val="-3.6665466983851099E-2"/>
                  <c:y val="3.0440867559312919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3.2453819526739862E-2"/>
                  <c:y val="3.73595199127114E-2"/>
                </c:manualLayout>
              </c:layout>
              <c:dLblPos val="r"/>
              <c:showVal val="1"/>
            </c:dLbl>
            <c:dLbl>
              <c:idx val="7"/>
              <c:layout>
                <c:manualLayout>
                  <c:x val="-1.7465626161278339E-2"/>
                  <c:y val="2.3092301678329576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3.1215161649944301E-2"/>
                  <c:y val="2.6186579378068741E-2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1.3377926421404663E-2"/>
                  <c:y val="2.6186579378068741E-2"/>
                </c:manualLayout>
              </c:layout>
              <c:dLblPos val="r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 formatCode="0.0%">
                  <c:v>0.43900000000000033</c:v>
                </c:pt>
                <c:pt idx="3" formatCode="0.0%">
                  <c:v>0.48600000000000032</c:v>
                </c:pt>
                <c:pt idx="5" formatCode="0.0%">
                  <c:v>0.53500000000000003</c:v>
                </c:pt>
                <c:pt idx="7" formatCode="0.0%">
                  <c:v>0.57099999999999995</c:v>
                </c:pt>
                <c:pt idx="9" formatCode="0.0%">
                  <c:v>0.62200000000000066</c:v>
                </c:pt>
                <c:pt idx="11" formatCode="0.0%">
                  <c:v>0.65200000000000091</c:v>
                </c:pt>
              </c:numCache>
            </c:numRef>
          </c:val>
        </c:ser>
        <c:dLbls>
          <c:showVal val="1"/>
        </c:dLbls>
        <c:marker val="1"/>
        <c:axId val="63980672"/>
        <c:axId val="63982592"/>
      </c:lineChart>
      <c:catAx>
        <c:axId val="639806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3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0836120401337792"/>
              <c:y val="0.90452809601745776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982592"/>
        <c:crosses val="autoZero"/>
        <c:auto val="1"/>
        <c:lblAlgn val="ctr"/>
        <c:lblOffset val="100"/>
        <c:tickMarkSkip val="1"/>
      </c:catAx>
      <c:valAx>
        <c:axId val="63982592"/>
        <c:scaling>
          <c:orientation val="minMax"/>
          <c:max val="1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sz="1400" b="0" dirty="0">
                    <a:latin typeface="+mn-lt"/>
                  </a:rPr>
                  <a:t>% of DE Adults 50 &amp; Older</a:t>
                </a:r>
              </a:p>
            </c:rich>
          </c:tx>
          <c:layout>
            <c:manualLayout>
              <c:xMode val="edge"/>
              <c:yMode val="edge"/>
              <c:x val="2.2296544035674492E-3"/>
              <c:y val="0.31260229132569645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980672"/>
        <c:crosses val="autoZero"/>
        <c:crossBetween val="between"/>
      </c:valAx>
      <c:spPr>
        <a:gradFill rotWithShape="0">
          <a:gsLst>
            <a:gs pos="0">
              <a:srgbClr val="FFFF99"/>
            </a:gs>
            <a:gs pos="100000">
              <a:srgbClr val="FFFFCC"/>
            </a:gs>
          </a:gsLst>
          <a:lin ang="5400000" scaled="1"/>
        </a:gradFill>
        <a:ln w="25400">
          <a:solidFill>
            <a:srgbClr val="FF00FF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563730955035303"/>
          <c:y val="0.62465902891434899"/>
          <c:w val="0.3455964325529543"/>
          <c:h val="7.6377523186033899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b="0" dirty="0">
                <a:latin typeface="+mn-lt"/>
              </a:rPr>
              <a:t>"Ever Had Sigmoidoscopy/Colonoscopy" 
DE Adults Age 50 &amp; Older, 2004-2010</a:t>
            </a:r>
          </a:p>
        </c:rich>
      </c:tx>
      <c:layout>
        <c:manualLayout>
          <c:xMode val="edge"/>
          <c:yMode val="edge"/>
          <c:x val="0.2129319955406917"/>
          <c:y val="1.3093289689034381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1371237458194003"/>
          <c:y val="0.16421167484997273"/>
          <c:w val="0.84541062801932354"/>
          <c:h val="0.68357883251500395"/>
        </c:manualLayout>
      </c:layout>
      <c:barChart>
        <c:barDir val="col"/>
        <c:grouping val="clustered"/>
        <c:ser>
          <c:idx val="0"/>
          <c:order val="0"/>
          <c:tx>
            <c:strRef>
              <c:f>Sheet2!$A$9</c:f>
              <c:strCache>
                <c:ptCount val="1"/>
                <c:pt idx="0">
                  <c:v>DE White</c:v>
                </c:pt>
              </c:strCache>
            </c:strRef>
          </c:tx>
          <c:spPr>
            <a:solidFill>
              <a:srgbClr val="3366FF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4.1125126917663495E-3"/>
                  <c:y val="0.1177866841931175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2.3287891689124244E-3"/>
                  <c:y val="0.10410093173705169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1.6598928478422242E-3"/>
                  <c:y val="9.5644247415063458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9.909965267719176E-4"/>
                  <c:y val="0.1030371449068050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74.7%</a:t>
                    </a:r>
                  </a:p>
                </c:rich>
              </c:tx>
              <c:dLblPos val="outEnd"/>
            </c:dLbl>
            <c:dLbl>
              <c:idx val="4"/>
              <c:layout>
                <c:manualLayout>
                  <c:x val="2.5517546092692048E-3"/>
                  <c:y val="9.6120554488790394E-2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-1.4865533112707681E-3"/>
                  <c:y val="8.2924168030551068E-2"/>
                </c:manualLayout>
              </c:layout>
              <c:dLblPos val="outEnd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errBars>
            <c:errBarType val="both"/>
            <c:errValType val="cust"/>
            <c:plus>
              <c:numRef>
                <c:f>Sheet2!$H$9</c:f>
                <c:numCache>
                  <c:formatCode>General</c:formatCode>
                  <c:ptCount val="1"/>
                  <c:pt idx="0">
                    <c:v>2.3E-2</c:v>
                  </c:pt>
                </c:numCache>
              </c:numRef>
            </c:plus>
            <c:minus>
              <c:numRef>
                <c:f>Sheet2!$I$9</c:f>
                <c:numCache>
                  <c:formatCode>General</c:formatCode>
                  <c:ptCount val="1"/>
                  <c:pt idx="0">
                    <c:v>2.3E-2</c:v>
                  </c:pt>
                </c:numCache>
              </c:numRef>
            </c:min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numRef>
              <c:f>Sheet2!$B$8:$G$8</c:f>
              <c:numCache>
                <c:formatCode>General</c:formatCode>
                <c:ptCount val="6"/>
                <c:pt idx="0">
                  <c:v>2004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Sheet2!$B$9:$G$9</c:f>
              <c:numCache>
                <c:formatCode>0.0%</c:formatCode>
                <c:ptCount val="6"/>
                <c:pt idx="0">
                  <c:v>0.62300000000000066</c:v>
                </c:pt>
                <c:pt idx="1">
                  <c:v>0.69699999999999995</c:v>
                </c:pt>
                <c:pt idx="2">
                  <c:v>0.75600000000000078</c:v>
                </c:pt>
                <c:pt idx="3">
                  <c:v>0.74700000000000066</c:v>
                </c:pt>
                <c:pt idx="4">
                  <c:v>0.74900000000000067</c:v>
                </c:pt>
                <c:pt idx="5">
                  <c:v>0.74000000000000066</c:v>
                </c:pt>
              </c:numCache>
            </c:numRef>
          </c:val>
        </c:ser>
        <c:ser>
          <c:idx val="1"/>
          <c:order val="1"/>
          <c:tx>
            <c:strRef>
              <c:f>Sheet2!$A$10</c:f>
              <c:strCache>
                <c:ptCount val="1"/>
                <c:pt idx="0">
                  <c:v>DE African American</c:v>
                </c:pt>
              </c:strCache>
            </c:strRef>
          </c:tx>
          <c:spPr>
            <a:solidFill>
              <a:srgbClr val="800000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1.4541326146940623E-3"/>
                  <c:y val="0.11272446099720354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1.9000634954075555E-3"/>
                  <c:y val="0.10115665983650569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2.3459943761210485E-3"/>
                  <c:y val="0.1047899618112384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2.7919252568345443E-3"/>
                  <c:y val="0.100346491058503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73.5%</a:t>
                    </a:r>
                  </a:p>
                </c:rich>
              </c:tx>
              <c:dLblPos val="outEnd"/>
            </c:dLbl>
            <c:dLbl>
              <c:idx val="4"/>
              <c:layout>
                <c:manualLayout>
                  <c:x val="2.1230289357643448E-3"/>
                  <c:y val="9.5168112169285099E-2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0"/>
                  <c:y val="7.201309328968912E-2"/>
                </c:manualLayout>
              </c:layout>
              <c:dLblPos val="outEnd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errBars>
            <c:errBarType val="both"/>
            <c:errValType val="cust"/>
            <c:plus>
              <c:numRef>
                <c:f>Sheet2!$I$10</c:f>
                <c:numCache>
                  <c:formatCode>General</c:formatCode>
                  <c:ptCount val="1"/>
                  <c:pt idx="0">
                    <c:v>6.4000000000000085E-2</c:v>
                  </c:pt>
                </c:numCache>
              </c:numRef>
            </c:plus>
            <c:minus>
              <c:numRef>
                <c:f>Sheet2!$H$10</c:f>
                <c:numCache>
                  <c:formatCode>General</c:formatCode>
                  <c:ptCount val="1"/>
                  <c:pt idx="0">
                    <c:v>6.4000000000000085E-2</c:v>
                  </c:pt>
                </c:numCache>
              </c:numRef>
            </c:min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numRef>
              <c:f>Sheet2!$B$8:$G$8</c:f>
              <c:numCache>
                <c:formatCode>General</c:formatCode>
                <c:ptCount val="6"/>
                <c:pt idx="0">
                  <c:v>2004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</c:numCache>
            </c:numRef>
          </c:cat>
          <c:val>
            <c:numRef>
              <c:f>Sheet2!$B$10:$G$10</c:f>
              <c:numCache>
                <c:formatCode>0.0%</c:formatCode>
                <c:ptCount val="6"/>
                <c:pt idx="0">
                  <c:v>0.58399999999999996</c:v>
                </c:pt>
                <c:pt idx="1">
                  <c:v>0.62000000000000066</c:v>
                </c:pt>
                <c:pt idx="2">
                  <c:v>0.68</c:v>
                </c:pt>
                <c:pt idx="3">
                  <c:v>0.73500000000000065</c:v>
                </c:pt>
                <c:pt idx="4">
                  <c:v>0.76300000000000079</c:v>
                </c:pt>
                <c:pt idx="5">
                  <c:v>0.74900000000000067</c:v>
                </c:pt>
              </c:numCache>
            </c:numRef>
          </c:val>
        </c:ser>
        <c:dLbls>
          <c:showVal val="1"/>
        </c:dLbls>
        <c:gapWidth val="60"/>
        <c:axId val="64108416"/>
        <c:axId val="64143360"/>
      </c:barChart>
      <c:catAx>
        <c:axId val="641084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9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 b="0" dirty="0">
                    <a:latin typeface="+mn-lt"/>
                  </a:rPr>
                  <a:t>By Race</a:t>
                </a:r>
              </a:p>
            </c:rich>
          </c:tx>
          <c:layout>
            <c:manualLayout>
              <c:xMode val="edge"/>
              <c:yMode val="edge"/>
              <c:x val="0.49052396878483923"/>
              <c:y val="0.90671031096562948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143360"/>
        <c:crosses val="autoZero"/>
        <c:auto val="1"/>
        <c:lblAlgn val="ctr"/>
        <c:lblOffset val="100"/>
        <c:tickLblSkip val="1"/>
        <c:tickMarkSkip val="1"/>
      </c:catAx>
      <c:valAx>
        <c:axId val="64143360"/>
        <c:scaling>
          <c:orientation val="minMax"/>
          <c:max val="1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b="0" dirty="0">
                    <a:latin typeface="+mn-lt"/>
                  </a:rPr>
                  <a:t>% o DE Adults 50+</a:t>
                </a:r>
              </a:p>
            </c:rich>
          </c:tx>
          <c:layout>
            <c:manualLayout>
              <c:xMode val="edge"/>
              <c:yMode val="edge"/>
              <c:x val="1.4492753623188409E-2"/>
              <c:y val="0.387888707037645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108416"/>
        <c:crosses val="autoZero"/>
        <c:crossBetween val="between"/>
      </c:valAx>
      <c:spPr>
        <a:gradFill rotWithShape="0">
          <a:gsLst>
            <a:gs pos="0">
              <a:srgbClr val="FFFF99"/>
            </a:gs>
            <a:gs pos="100000">
              <a:srgbClr val="FFFFCC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032329988851728"/>
          <c:y val="0.21603927986906743"/>
          <c:w val="0.43366778149386914"/>
          <c:h val="6.5466448445171924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8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Delaware Men 40+ Who Had PSA Test 
in Past 2 Years: DE and US in </a:t>
            </a:r>
            <a:r>
              <a:rPr lang="en-US" dirty="0" smtClean="0"/>
              <a:t>2008 &amp; 2010</a:t>
            </a:r>
            <a:endParaRPr lang="en-US" dirty="0"/>
          </a:p>
        </c:rich>
      </c:tx>
      <c:layout>
        <c:manualLayout>
          <c:xMode val="edge"/>
          <c:yMode val="edge"/>
          <c:x val="0.20624303232998906"/>
          <c:y val="4.4189852700490903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3645484949832991E-2"/>
          <c:y val="0.19803600654664491"/>
          <c:w val="0.8952062430323291"/>
          <c:h val="0.72340425531914965"/>
        </c:manualLayout>
      </c:layout>
      <c:barChart>
        <c:barDir val="col"/>
        <c:grouping val="clustered"/>
        <c:ser>
          <c:idx val="0"/>
          <c:order val="0"/>
          <c:tx>
            <c:v>2008</c:v>
          </c:tx>
          <c:spPr>
            <a:solidFill>
              <a:srgbClr val="0070C0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3.0640484320731067E-3"/>
                  <c:y val="-1.8607248562014855E-2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/>
                      <a:t>57.1%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</c:dLbl>
            <c:dLbl>
              <c:idx val="1"/>
              <c:layout>
                <c:manualLayout>
                  <c:x val="-9.5483047896604883E-4"/>
                  <c:y val="-2.1913218294521719E-3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/>
                      <a:t>54.7%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Sheet1!$A$2:$A$3</c:f>
              <c:strCache>
                <c:ptCount val="2"/>
                <c:pt idx="0">
                  <c:v>Delaware</c:v>
                </c:pt>
                <c:pt idx="1">
                  <c:v>U.S.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0.57099999999999995</c:v>
                </c:pt>
                <c:pt idx="1">
                  <c:v>0.54700000000000004</c:v>
                </c:pt>
              </c:numCache>
            </c:numRef>
          </c:val>
        </c:ser>
        <c:ser>
          <c:idx val="1"/>
          <c:order val="1"/>
          <c:tx>
            <c:v>2010</c:v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0"/>
                  <c:y val="-6.5466448445171948E-3"/>
                </c:manualLayout>
              </c:layout>
              <c:showVal val="1"/>
            </c:dLbl>
            <c:dLbl>
              <c:idx val="1"/>
              <c:layout>
                <c:manualLayout>
                  <c:x val="-2.9728725380899295E-3"/>
                  <c:y val="-4.3644298963447896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Val val="1"/>
          </c:dLbls>
          <c:val>
            <c:numRef>
              <c:f>Sheet1!$C$2:$C$3</c:f>
              <c:numCache>
                <c:formatCode>0.0%</c:formatCode>
                <c:ptCount val="2"/>
                <c:pt idx="0">
                  <c:v>0.59699999999999998</c:v>
                </c:pt>
                <c:pt idx="1">
                  <c:v>0.53200000000000003</c:v>
                </c:pt>
              </c:numCache>
            </c:numRef>
          </c:val>
        </c:ser>
        <c:dLbls>
          <c:showVal val="1"/>
        </c:dLbls>
        <c:gapWidth val="90"/>
        <c:axId val="64055936"/>
        <c:axId val="64070016"/>
      </c:barChart>
      <c:catAx>
        <c:axId val="64055936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070016"/>
        <c:crosses val="autoZero"/>
        <c:auto val="1"/>
        <c:lblAlgn val="ctr"/>
        <c:lblOffset val="100"/>
        <c:tickLblSkip val="1"/>
        <c:tickMarkSkip val="1"/>
      </c:catAx>
      <c:valAx>
        <c:axId val="64070016"/>
        <c:scaling>
          <c:orientation val="minMax"/>
          <c:max val="1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Percent of DE Men 40 and Older</a:t>
                </a:r>
              </a:p>
            </c:rich>
          </c:tx>
          <c:layout>
            <c:manualLayout>
              <c:xMode val="edge"/>
              <c:yMode val="edge"/>
              <c:x val="1.783723522853958E-2"/>
              <c:y val="0.36333878887070437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055936"/>
        <c:crosses val="autoZero"/>
        <c:crossBetween val="between"/>
        <c:majorUnit val="0.1"/>
        <c:minorUnit val="0.1"/>
      </c:valAx>
      <c:spPr>
        <a:solidFill>
          <a:srgbClr val="FFFF00">
            <a:alpha val="14000"/>
          </a:srgbClr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40349687058348482"/>
          <c:y val="0.29865089286097873"/>
          <c:w val="0.25164991499808326"/>
          <c:h val="7.4471263923433562E-2"/>
        </c:manualLayout>
      </c:layout>
      <c:overlay val="1"/>
      <c:spPr>
        <a:solidFill>
          <a:schemeClr val="bg1"/>
        </a:solidFill>
        <a:ln>
          <a:solidFill>
            <a:srgbClr val="000000"/>
          </a:solidFill>
        </a:ln>
      </c:spPr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3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Delaware Adult Smoking Prevalence: 
Declining from 1997 to </a:t>
            </a:r>
            <a:r>
              <a:rPr lang="en-US" dirty="0" smtClean="0"/>
              <a:t>2010 (landline only)</a:t>
            </a:r>
            <a:endParaRPr lang="en-US" dirty="0"/>
          </a:p>
        </c:rich>
      </c:tx>
      <c:layout>
        <c:manualLayout>
          <c:xMode val="edge"/>
          <c:yMode val="edge"/>
          <c:x val="0.21402349486050093"/>
          <c:y val="2.5770308123249607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1784140969163009"/>
          <c:y val="0.16694677871148586"/>
          <c:w val="0.87224669603524263"/>
          <c:h val="0.70196078431372544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0000FF"/>
            </a:solidFill>
            <a:ln w="12700">
              <a:solidFill>
                <a:srgbClr val="000000"/>
              </a:solidFill>
              <a:prstDash val="solid"/>
            </a:ln>
          </c:spPr>
          <c:trendline>
            <c:spPr>
              <a:ln w="25400">
                <a:solidFill>
                  <a:srgbClr val="000000"/>
                </a:solidFill>
                <a:prstDash val="solid"/>
              </a:ln>
            </c:spPr>
            <c:trendlineType val="linear"/>
          </c:trendline>
          <c:cat>
            <c:numRef>
              <c:f>Sheet1!$A$16:$N$16</c:f>
              <c:numCache>
                <c:formatCode>General</c:formatCode>
                <c:ptCount val="14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</c:numCache>
            </c:numRef>
          </c:cat>
          <c:val>
            <c:numRef>
              <c:f>Sheet1!$A$17:$N$17</c:f>
              <c:numCache>
                <c:formatCode>0.0%</c:formatCode>
                <c:ptCount val="14"/>
                <c:pt idx="0">
                  <c:v>0.26600000000000001</c:v>
                </c:pt>
                <c:pt idx="1">
                  <c:v>0.24400000000000024</c:v>
                </c:pt>
                <c:pt idx="2">
                  <c:v>0.254</c:v>
                </c:pt>
                <c:pt idx="3">
                  <c:v>0.23</c:v>
                </c:pt>
                <c:pt idx="4">
                  <c:v>0.25</c:v>
                </c:pt>
                <c:pt idx="5">
                  <c:v>0.24600000000000041</c:v>
                </c:pt>
                <c:pt idx="6">
                  <c:v>0.21900000000000044</c:v>
                </c:pt>
                <c:pt idx="7">
                  <c:v>0.24000000000000021</c:v>
                </c:pt>
                <c:pt idx="8">
                  <c:v>0.20700000000000021</c:v>
                </c:pt>
                <c:pt idx="9">
                  <c:v>0.21700000000000041</c:v>
                </c:pt>
                <c:pt idx="10">
                  <c:v>0.18900000000000095</c:v>
                </c:pt>
                <c:pt idx="11">
                  <c:v>0.17800000000000021</c:v>
                </c:pt>
                <c:pt idx="12">
                  <c:v>0.18300000000000041</c:v>
                </c:pt>
                <c:pt idx="13">
                  <c:v>0.17300000000000001</c:v>
                </c:pt>
              </c:numCache>
            </c:numRef>
          </c:val>
        </c:ser>
        <c:gapWidth val="60"/>
        <c:axId val="62519552"/>
        <c:axId val="62681856"/>
      </c:barChart>
      <c:catAx>
        <c:axId val="625195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3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973568281938699"/>
              <c:y val="0.9462184873949575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2681856"/>
        <c:crosses val="autoZero"/>
        <c:auto val="1"/>
        <c:lblAlgn val="ctr"/>
        <c:lblOffset val="100"/>
        <c:tickMarkSkip val="1"/>
      </c:catAx>
      <c:valAx>
        <c:axId val="62681856"/>
        <c:scaling>
          <c:orientation val="minMax"/>
          <c:max val="1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3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Percent of Delaware Adults</a:t>
                </a:r>
              </a:p>
            </c:rich>
          </c:tx>
          <c:layout>
            <c:manualLayout>
              <c:xMode val="edge"/>
              <c:yMode val="edge"/>
              <c:x val="1.2114537444933921E-2"/>
              <c:y val="0.35966386554621882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  <a:tailEnd type="none"/>
          </a:ln>
        </c:spPr>
        <c:txPr>
          <a:bodyPr rot="0" vert="horz"/>
          <a:lstStyle/>
          <a:p>
            <a:pPr>
              <a:defRPr sz="9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2519552"/>
        <c:crosses val="autoZero"/>
        <c:crossBetween val="between"/>
        <c:majorUnit val="0.1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9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</c:dTable>
      <c:spPr>
        <a:solidFill>
          <a:srgbClr val="FFFFCC">
            <a:alpha val="60000"/>
          </a:srgbClr>
        </a:solidFill>
        <a:ln w="12700">
          <a:solidFill>
            <a:srgbClr val="FFFFFF"/>
          </a:solidFill>
          <a:prstDash val="solid"/>
        </a:ln>
      </c:spPr>
    </c:plotArea>
    <c:plotVisOnly val="1"/>
    <c:dispBlanksAs val="gap"/>
  </c:chart>
  <c:spPr>
    <a:noFill/>
    <a:ln w="9525">
      <a:noFill/>
    </a:ln>
  </c:spPr>
  <c:txPr>
    <a:bodyPr/>
    <a:lstStyle/>
    <a:p>
      <a:pPr>
        <a:defRPr sz="9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DE Women 18 and Older Who Have Had Pap Test in Past 3 Years</a:t>
            </a:r>
          </a:p>
        </c:rich>
      </c:tx>
      <c:layout>
        <c:manualLayout>
          <c:xMode val="edge"/>
          <c:yMode val="edge"/>
          <c:x val="0.13266443701226344"/>
          <c:y val="2.4549918166939452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3645484949832991E-2"/>
          <c:y val="0.20130932896890338"/>
          <c:w val="0.87959866220735783"/>
          <c:h val="0.63502454991816693"/>
        </c:manualLayout>
      </c:layout>
      <c:barChart>
        <c:barDir val="col"/>
        <c:grouping val="clustered"/>
        <c:ser>
          <c:idx val="0"/>
          <c:order val="0"/>
          <c:tx>
            <c:strRef>
              <c:f>Sheet1!$B$2</c:f>
              <c:strCache>
                <c:ptCount val="1"/>
                <c:pt idx="0">
                  <c:v>White</c:v>
                </c:pt>
              </c:strCache>
            </c:strRef>
          </c:tx>
          <c:spPr>
            <a:solidFill>
              <a:srgbClr val="3366FF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2.7071866852763292E-4"/>
                  <c:y val="7.8911126289246583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2.7233385124518427E-3"/>
                  <c:y val="8.7755626291394564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4.0611311545922964E-3"/>
                  <c:y val="7.1978212216108006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2.0544421913815877E-3"/>
                  <c:y val="7.6128716316352457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2.2774076317383651E-3"/>
                  <c:y val="6.8953696663530864E-2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0"/>
                  <c:y val="7.4195308237861426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errBars>
            <c:errBarType val="both"/>
            <c:errValType val="stdErr"/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numRef>
              <c:f>Sheet1!$A$3:$A$8</c:f>
              <c:numCache>
                <c:formatCode>General</c:formatCode>
                <c:ptCount val="6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</c:numCache>
            </c:numRef>
          </c:cat>
          <c:val>
            <c:numRef>
              <c:f>Sheet1!$B$3:$B$8</c:f>
              <c:numCache>
                <c:formatCode>0.0%</c:formatCode>
                <c:ptCount val="6"/>
                <c:pt idx="0">
                  <c:v>0.92100000000000004</c:v>
                </c:pt>
                <c:pt idx="1">
                  <c:v>0.90400000000000003</c:v>
                </c:pt>
                <c:pt idx="2">
                  <c:v>0.87400000000000055</c:v>
                </c:pt>
                <c:pt idx="3">
                  <c:v>0.89600000000000002</c:v>
                </c:pt>
                <c:pt idx="4">
                  <c:v>0.82800000000000051</c:v>
                </c:pt>
                <c:pt idx="5">
                  <c:v>0.84400000000000064</c:v>
                </c:pt>
              </c:numCache>
            </c:numRef>
          </c:val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Black</c:v>
                </c:pt>
              </c:strCache>
            </c:strRef>
          </c:tx>
          <c:spPr>
            <a:solidFill>
              <a:srgbClr val="800000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2.8433067940086139E-3"/>
                  <c:y val="7.7785137741579413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3.0662722343653892E-3"/>
                  <c:y val="8.9562397171712244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4.4040648765058445E-3"/>
                  <c:y val="8.6236839053056208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1.6772150972765821E-4"/>
                  <c:y val="9.8897981451173025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2.6203413536519233E-3"/>
                  <c:y val="7.2266195858087426E-2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0"/>
                  <c:y val="6.5466276617223318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errBars>
            <c:errBarType val="both"/>
            <c:errValType val="stdErr"/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numRef>
              <c:f>Sheet1!$A$3:$A$8</c:f>
              <c:numCache>
                <c:formatCode>General</c:formatCode>
                <c:ptCount val="6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</c:numCache>
            </c:numRef>
          </c:cat>
          <c:val>
            <c:numRef>
              <c:f>Sheet1!$C$3:$C$8</c:f>
              <c:numCache>
                <c:formatCode>0.0%</c:formatCode>
                <c:ptCount val="6"/>
                <c:pt idx="0">
                  <c:v>0.94499999999999995</c:v>
                </c:pt>
                <c:pt idx="1">
                  <c:v>0.91200000000000003</c:v>
                </c:pt>
                <c:pt idx="2">
                  <c:v>0.94799999999999995</c:v>
                </c:pt>
                <c:pt idx="3">
                  <c:v>0.87000000000000055</c:v>
                </c:pt>
                <c:pt idx="4">
                  <c:v>0.92600000000000005</c:v>
                </c:pt>
                <c:pt idx="5">
                  <c:v>0.84700000000000053</c:v>
                </c:pt>
              </c:numCache>
            </c:numRef>
          </c:val>
        </c:ser>
        <c:gapWidth val="60"/>
        <c:axId val="64244736"/>
        <c:axId val="64287872"/>
      </c:barChart>
      <c:catAx>
        <c:axId val="642447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3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By Year</a:t>
                </a:r>
              </a:p>
            </c:rich>
          </c:tx>
          <c:layout>
            <c:manualLayout>
              <c:xMode val="edge"/>
              <c:yMode val="edge"/>
              <c:x val="0.49052396878483912"/>
              <c:y val="0.89525368248772508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287872"/>
        <c:crosses val="autoZero"/>
        <c:auto val="1"/>
        <c:lblAlgn val="ctr"/>
        <c:lblOffset val="100"/>
        <c:tickLblSkip val="1"/>
        <c:tickMarkSkip val="1"/>
      </c:catAx>
      <c:valAx>
        <c:axId val="64287872"/>
        <c:scaling>
          <c:orientation val="minMax"/>
          <c:max val="1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37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% of Adult Women</a:t>
                </a:r>
              </a:p>
            </c:rich>
          </c:tx>
          <c:layout>
            <c:manualLayout>
              <c:xMode val="edge"/>
              <c:yMode val="edge"/>
              <c:x val="8.9186176142698088E-3"/>
              <c:y val="0.39443535188216078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244736"/>
        <c:crosses val="autoZero"/>
        <c:crossBetween val="between"/>
        <c:majorUnit val="0.1"/>
        <c:minorUnit val="5.0000000000000062E-3"/>
      </c:valAx>
      <c:spPr>
        <a:gradFill rotWithShape="0">
          <a:gsLst>
            <a:gs pos="0">
              <a:srgbClr val="FFFF99"/>
            </a:gs>
            <a:gs pos="100000">
              <a:srgbClr val="FFFFCC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9353400222965523"/>
          <c:y val="0.73158756137479541"/>
          <c:w val="0.24860646599777056"/>
          <c:h val="7.201309328968912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8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DE Women Age 40+ 
with Mammogram in Past 2 Years</a:t>
            </a:r>
          </a:p>
        </c:rich>
      </c:tx>
      <c:layout>
        <c:manualLayout>
          <c:xMode val="edge"/>
          <c:yMode val="edge"/>
          <c:x val="0.16387959866220736"/>
          <c:y val="4.2553191489361722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3645484949832991E-2"/>
          <c:y val="0.2438625204582652"/>
          <c:w val="0.89632107023411445"/>
          <c:h val="0.63011456628477991"/>
        </c:manualLayout>
      </c:layout>
      <c:barChart>
        <c:barDir val="col"/>
        <c:grouping val="clustered"/>
        <c:ser>
          <c:idx val="0"/>
          <c:order val="0"/>
          <c:tx>
            <c:strRef>
              <c:f>Sheet1!$B$15</c:f>
              <c:strCache>
                <c:ptCount val="1"/>
                <c:pt idx="0">
                  <c:v>White</c:v>
                </c:pt>
              </c:strCache>
            </c:strRef>
          </c:tx>
          <c:spPr>
            <a:solidFill>
              <a:srgbClr val="3366FF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3.0248392863935613E-3"/>
                  <c:y val="0.1032759857554631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1.9100120846098413E-3"/>
                  <c:y val="0.11036285767061446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3.024956328619485E-3"/>
                  <c:y val="9.0452809601745759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4.1397835304031677E-3"/>
                  <c:y val="9.0190943807965093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0248392863936164E-3"/>
                  <c:y val="8.1254859509173605E-2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4.1396664881772488E-3"/>
                  <c:y val="7.6083010082004895E-2"/>
                </c:manualLayout>
              </c:layout>
              <c:dLblPos val="outEnd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errBars>
            <c:errBarType val="both"/>
            <c:errValType val="percentage"/>
            <c:val val="5"/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numRef>
              <c:f>Sheet1!$A$16:$A$21</c:f>
              <c:numCache>
                <c:formatCode>General</c:formatCode>
                <c:ptCount val="6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</c:numCache>
            </c:numRef>
          </c:cat>
          <c:val>
            <c:numRef>
              <c:f>Sheet1!$B$16:$B$21</c:f>
              <c:numCache>
                <c:formatCode>0.0%</c:formatCode>
                <c:ptCount val="6"/>
                <c:pt idx="0">
                  <c:v>0.86900000000000055</c:v>
                </c:pt>
                <c:pt idx="1">
                  <c:v>0.84000000000000052</c:v>
                </c:pt>
                <c:pt idx="2">
                  <c:v>0.82399999999999995</c:v>
                </c:pt>
                <c:pt idx="3">
                  <c:v>0.82800000000000051</c:v>
                </c:pt>
                <c:pt idx="4">
                  <c:v>0.81200000000000061</c:v>
                </c:pt>
                <c:pt idx="5">
                  <c:v>0.81399999999999995</c:v>
                </c:pt>
              </c:numCache>
            </c:numRef>
          </c:val>
        </c:ser>
        <c:ser>
          <c:idx val="1"/>
          <c:order val="1"/>
          <c:tx>
            <c:strRef>
              <c:f>Sheet1!$C$15</c:f>
              <c:strCache>
                <c:ptCount val="1"/>
                <c:pt idx="0">
                  <c:v>Black</c:v>
                </c:pt>
              </c:strCache>
            </c:strRef>
          </c:tx>
          <c:spPr>
            <a:solidFill>
              <a:srgbClr val="800000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3.2107023411371326E-3"/>
                  <c:y val="0.11230227972730909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3.2107023411371543E-3"/>
                  <c:y val="0.12337418542813106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3.2107023411370914E-3"/>
                  <c:y val="9.4249863611565732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4.3255295429208201E-3"/>
                  <c:y val="9.1598558363510746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2.0958751393533826E-3"/>
                  <c:y val="0.10082107985274347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3.2107023411371265E-3"/>
                  <c:y val="8.9585422116834693E-2"/>
                </c:manualLayout>
              </c:layout>
              <c:dLblPos val="outEnd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errBars>
            <c:errBarType val="both"/>
            <c:errValType val="percentage"/>
            <c:val val="5"/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numRef>
              <c:f>Sheet1!$A$16:$A$21</c:f>
              <c:numCache>
                <c:formatCode>General</c:formatCode>
                <c:ptCount val="6"/>
                <c:pt idx="0">
                  <c:v>2000</c:v>
                </c:pt>
                <c:pt idx="1">
                  <c:v>2002</c:v>
                </c:pt>
                <c:pt idx="2">
                  <c:v>2004</c:v>
                </c:pt>
                <c:pt idx="3">
                  <c:v>2006</c:v>
                </c:pt>
                <c:pt idx="4">
                  <c:v>2008</c:v>
                </c:pt>
                <c:pt idx="5">
                  <c:v>2010</c:v>
                </c:pt>
              </c:numCache>
            </c:numRef>
          </c:cat>
          <c:val>
            <c:numRef>
              <c:f>Sheet1!$C$16:$C$21</c:f>
              <c:numCache>
                <c:formatCode>0.0%</c:formatCode>
                <c:ptCount val="6"/>
                <c:pt idx="0">
                  <c:v>0.93899999999999995</c:v>
                </c:pt>
                <c:pt idx="1">
                  <c:v>0.87200000000000055</c:v>
                </c:pt>
                <c:pt idx="2">
                  <c:v>0.86000000000000054</c:v>
                </c:pt>
                <c:pt idx="3">
                  <c:v>0.91100000000000003</c:v>
                </c:pt>
                <c:pt idx="4">
                  <c:v>0.86200000000000054</c:v>
                </c:pt>
                <c:pt idx="5">
                  <c:v>0.82399999999999995</c:v>
                </c:pt>
              </c:numCache>
            </c:numRef>
          </c:val>
        </c:ser>
        <c:gapWidth val="40"/>
        <c:axId val="64212992"/>
        <c:axId val="64214912"/>
      </c:barChart>
      <c:catAx>
        <c:axId val="642129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By Year</a:t>
                </a:r>
              </a:p>
            </c:rich>
          </c:tx>
          <c:layout>
            <c:manualLayout>
              <c:xMode val="edge"/>
              <c:yMode val="edge"/>
              <c:x val="0.49832775919732497"/>
              <c:y val="0.93289689034369983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214912"/>
        <c:crosses val="autoZero"/>
        <c:auto val="1"/>
        <c:lblAlgn val="ctr"/>
        <c:lblOffset val="100"/>
        <c:tickLblSkip val="1"/>
        <c:tickMarkSkip val="1"/>
      </c:catAx>
      <c:valAx>
        <c:axId val="64214912"/>
        <c:scaling>
          <c:orientation val="minMax"/>
          <c:max val="1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% of Women 40+</a:t>
                </a:r>
              </a:p>
            </c:rich>
          </c:tx>
          <c:layout>
            <c:manualLayout>
              <c:xMode val="edge"/>
              <c:yMode val="edge"/>
              <c:x val="7.8037904124860788E-3"/>
              <c:y val="0.4320785597381343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4212992"/>
        <c:crosses val="autoZero"/>
        <c:crossBetween val="between"/>
      </c:valAx>
      <c:spPr>
        <a:gradFill rotWithShape="0">
          <a:gsLst>
            <a:gs pos="0">
              <a:srgbClr val="FFFF99"/>
            </a:gs>
            <a:gs pos="100000">
              <a:srgbClr val="FFFFCC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8424377554812339"/>
          <c:y val="0.73595199127114064"/>
          <c:w val="0.33779264214046861"/>
          <c:h val="7.201309328968912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7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 smtClean="0"/>
              <a:t>Prevalence </a:t>
            </a:r>
            <a:r>
              <a:rPr lang="en-US" dirty="0"/>
              <a:t>of Current Smoking Decreased Among
Delaware High School Students from 1999-2010</a:t>
            </a:r>
          </a:p>
        </c:rich>
      </c:tx>
      <c:layout>
        <c:manualLayout>
          <c:xMode val="edge"/>
          <c:yMode val="edge"/>
          <c:x val="0.17502787068004461"/>
          <c:y val="4.9099836333878983E-3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0702341137123764"/>
          <c:y val="0.13256955810147322"/>
          <c:w val="0.84280936454849631"/>
          <c:h val="0.69721767594108019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Current Smoking (Smoked 1 or more days in the past 30 days)</c:v>
                </c:pt>
              </c:strCache>
            </c:strRef>
          </c:tx>
          <c:spPr>
            <a:ln w="25400">
              <a:solidFill>
                <a:srgbClr val="0000FF"/>
              </a:solidFill>
              <a:prstDash val="solid"/>
            </a:ln>
          </c:spPr>
          <c:marker>
            <c:symbol val="diamond"/>
            <c:size val="10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3.69751607136065E-2"/>
                  <c:y val="-4.873642022243143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3.6975160713606493E-2"/>
                  <c:y val="-3.7381170234244518E-2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3.6975160713606486E-2"/>
                  <c:y val="-5.1515393636351943E-2"/>
                </c:manualLayout>
              </c:layout>
              <c:dLblPos val="r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t"/>
            <c:showVal val="1"/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Sheet1!$B$2:$B$13</c:f>
              <c:numCache>
                <c:formatCode>0.0%</c:formatCode>
                <c:ptCount val="12"/>
                <c:pt idx="0">
                  <c:v>0.32200000000000034</c:v>
                </c:pt>
                <c:pt idx="1">
                  <c:v>0.27</c:v>
                </c:pt>
                <c:pt idx="2">
                  <c:v>0.24200000000000013</c:v>
                </c:pt>
                <c:pt idx="3">
                  <c:v>0.26</c:v>
                </c:pt>
                <c:pt idx="4">
                  <c:v>0.23500000000000001</c:v>
                </c:pt>
                <c:pt idx="5">
                  <c:v>0.23</c:v>
                </c:pt>
                <c:pt idx="6">
                  <c:v>0.21200000000000013</c:v>
                </c:pt>
                <c:pt idx="7">
                  <c:v>0.19</c:v>
                </c:pt>
                <c:pt idx="8">
                  <c:v>0.20200000000000001</c:v>
                </c:pt>
                <c:pt idx="9">
                  <c:v>0.17400000000000004</c:v>
                </c:pt>
                <c:pt idx="10">
                  <c:v>0.19</c:v>
                </c:pt>
                <c:pt idx="11">
                  <c:v>0.14900000000000013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Regular Smoking (Smoked 20 or more days in the past 30 days)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square"/>
            <c:size val="8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t"/>
            <c:showVal val="1"/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</c:numCache>
            </c:numRef>
          </c:cat>
          <c:val>
            <c:numRef>
              <c:f>Sheet1!$C$2:$C$13</c:f>
              <c:numCache>
                <c:formatCode>0.0%</c:formatCode>
                <c:ptCount val="12"/>
                <c:pt idx="0">
                  <c:v>0.17700000000000013</c:v>
                </c:pt>
                <c:pt idx="1">
                  <c:v>0.15000000000000013</c:v>
                </c:pt>
                <c:pt idx="2">
                  <c:v>0.128</c:v>
                </c:pt>
                <c:pt idx="3">
                  <c:v>0.14000000000000001</c:v>
                </c:pt>
                <c:pt idx="4">
                  <c:v>0.12100000000000002</c:v>
                </c:pt>
                <c:pt idx="5">
                  <c:v>0.1</c:v>
                </c:pt>
                <c:pt idx="6">
                  <c:v>9.6000000000000002E-2</c:v>
                </c:pt>
                <c:pt idx="7">
                  <c:v>8.0000000000000043E-2</c:v>
                </c:pt>
                <c:pt idx="8">
                  <c:v>8.5000000000000006E-2</c:v>
                </c:pt>
                <c:pt idx="9">
                  <c:v>7.3999999999999996E-2</c:v>
                </c:pt>
                <c:pt idx="10">
                  <c:v>7.8000000000000014E-2</c:v>
                </c:pt>
                <c:pt idx="11">
                  <c:v>5.8000000000000003E-2</c:v>
                </c:pt>
              </c:numCache>
            </c:numRef>
          </c:val>
        </c:ser>
        <c:dLbls>
          <c:showVal val="1"/>
        </c:dLbls>
        <c:marker val="1"/>
        <c:axId val="63328256"/>
        <c:axId val="63329792"/>
      </c:lineChart>
      <c:catAx>
        <c:axId val="63328256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329792"/>
        <c:crosses val="autoZero"/>
        <c:auto val="1"/>
        <c:lblAlgn val="ctr"/>
        <c:lblOffset val="100"/>
        <c:tickLblSkip val="1"/>
        <c:tickMarkSkip val="1"/>
      </c:catAx>
      <c:valAx>
        <c:axId val="63329792"/>
        <c:scaling>
          <c:orientation val="minMax"/>
          <c:max val="1"/>
        </c:scaling>
        <c:axPos val="l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17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Percent of DE Public H.S. Students</a:t>
                </a:r>
              </a:p>
            </c:rich>
          </c:tx>
          <c:layout>
            <c:manualLayout>
              <c:xMode val="edge"/>
              <c:yMode val="edge"/>
              <c:x val="1.4492753623188409E-2"/>
              <c:y val="0.27659574468085107"/>
            </c:manualLayout>
          </c:layout>
          <c:spPr>
            <a:noFill/>
            <a:ln w="25400">
              <a:noFill/>
            </a:ln>
          </c:spPr>
        </c:title>
        <c:numFmt formatCode="0%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3328256"/>
        <c:crosses val="autoZero"/>
        <c:crossBetween val="between"/>
        <c:majorUnit val="0.1"/>
      </c:valAx>
      <c:spPr>
        <a:gradFill rotWithShape="0">
          <a:gsLst>
            <a:gs pos="0">
              <a:srgbClr val="FFFF99"/>
            </a:gs>
            <a:gs pos="100000">
              <a:srgbClr val="FFFFCC"/>
            </a:gs>
          </a:gsLst>
          <a:lin ang="5400000" scaled="1"/>
        </a:gradFill>
        <a:ln w="25400">
          <a:noFill/>
        </a:ln>
      </c:spPr>
    </c:plotArea>
    <c:legend>
      <c:legendPos val="r"/>
      <c:layout>
        <c:manualLayout>
          <c:xMode val="edge"/>
          <c:yMode val="edge"/>
          <c:x val="0.23522853957636602"/>
          <c:y val="0.23567921440261866"/>
          <c:w val="0.60200668896321052"/>
          <c:h val="8.5106382978723596E-2"/>
        </c:manualLayout>
      </c:layout>
      <c:spPr>
        <a:solidFill>
          <a:srgbClr val="FFFFFF"/>
        </a:solidFill>
        <a:ln w="25400">
          <a:solidFill>
            <a:srgbClr val="003366"/>
          </a:solidFill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7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Adult Smoking in Delaware 2010</a:t>
            </a:r>
          </a:p>
        </c:rich>
      </c:tx>
      <c:layout>
        <c:manualLayout>
          <c:xMode val="edge"/>
          <c:yMode val="edge"/>
          <c:x val="0.18979441997063262"/>
          <c:y val="0.11708683473389356"/>
        </c:manualLayout>
      </c:layout>
      <c:spPr>
        <a:noFill/>
        <a:ln w="25400">
          <a:noFill/>
        </a:ln>
      </c:spPr>
    </c:title>
    <c:view3D>
      <c:rotX val="60"/>
      <c:rotY val="25"/>
      <c:depthPercent val="60"/>
      <c:perspective val="10"/>
    </c:view3D>
    <c:plotArea>
      <c:layout>
        <c:manualLayout>
          <c:layoutTarget val="inner"/>
          <c:xMode val="edge"/>
          <c:yMode val="edge"/>
          <c:x val="0.25073421439060206"/>
          <c:y val="0.21736694677871149"/>
          <c:w val="0.48751835535976901"/>
          <c:h val="0.69747899159663851"/>
        </c:manualLayout>
      </c:layout>
      <c:pie3DChart>
        <c:varyColors val="1"/>
        <c:dLbls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3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7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400" dirty="0">
                <a:latin typeface="+mn-lt"/>
              </a:rPr>
              <a:t>Cigarette Smoking Among Delaware Adults, 2010:</a:t>
            </a:r>
            <a:r>
              <a:rPr lang="en-US" sz="2400" baseline="0" dirty="0">
                <a:latin typeface="+mn-lt"/>
              </a:rPr>
              <a:t>  Landline Survey</a:t>
            </a:r>
            <a:endParaRPr lang="en-US" sz="2400" dirty="0">
              <a:latin typeface="+mn-lt"/>
            </a:endParaRPr>
          </a:p>
        </c:rich>
      </c:tx>
      <c:layout>
        <c:manualLayout>
          <c:xMode val="edge"/>
          <c:yMode val="edge"/>
          <c:x val="0.14056281363274029"/>
          <c:y val="2.0705170005026179E-3"/>
        </c:manualLayout>
      </c:layout>
      <c:spPr>
        <a:noFill/>
        <a:ln w="25400">
          <a:noFill/>
        </a:ln>
      </c:spPr>
    </c:title>
    <c:view3D>
      <c:rotX val="60"/>
      <c:hPercent val="60"/>
      <c:rotY val="25"/>
      <c:perspective val="100"/>
    </c:view3D>
    <c:plotArea>
      <c:layout>
        <c:manualLayout>
          <c:layoutTarget val="inner"/>
          <c:xMode val="edge"/>
          <c:yMode val="edge"/>
          <c:x val="0.22134212189180474"/>
          <c:y val="0.20843415372362917"/>
          <c:w val="0.53955178679588134"/>
          <c:h val="0.76918767507002805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explosion val="19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explosion val="13"/>
            <c:spPr>
              <a:solidFill>
                <a:srgbClr val="FF00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0070C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6.5224831477563106E-3"/>
                  <c:y val="4.0498467103377012E-3"/>
                </c:manualLayout>
              </c:layout>
              <c:dLblPos val="bestFit"/>
              <c:showCatName val="1"/>
              <c:showPercent val="1"/>
            </c:dLbl>
            <c:dLbl>
              <c:idx val="1"/>
              <c:layout>
                <c:manualLayout>
                  <c:x val="1.1983997595014305E-2"/>
                  <c:y val="-2.7197776748494199E-3"/>
                </c:manualLayout>
              </c:layout>
              <c:dLblPos val="bestFit"/>
              <c:showCatName val="1"/>
              <c:showPercent val="1"/>
            </c:dLbl>
            <c:dLbl>
              <c:idx val="2"/>
              <c:layout>
                <c:manualLayout>
                  <c:x val="7.5819485774980475E-2"/>
                  <c:y val="-9.0263658219193202E-2"/>
                </c:manualLayout>
              </c:layout>
              <c:dLblPos val="bestFit"/>
              <c:showCatName val="1"/>
              <c:showPercent val="1"/>
            </c:dLbl>
            <c:dLbl>
              <c:idx val="3"/>
              <c:layout>
                <c:manualLayout>
                  <c:x val="-2.9143982420257692E-2"/>
                  <c:y val="4.0746377291073908E-2"/>
                </c:manualLayout>
              </c:layout>
              <c:dLblPos val="bestFit"/>
              <c:showCatName val="1"/>
              <c:showPercent val="1"/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Sheet1!$A$2:$A$5</c:f>
              <c:strCache>
                <c:ptCount val="4"/>
                <c:pt idx="0">
                  <c:v>Every-Day Smokers</c:v>
                </c:pt>
                <c:pt idx="1">
                  <c:v>Some-Days Smokers</c:v>
                </c:pt>
                <c:pt idx="2">
                  <c:v>Former Smokers</c:v>
                </c:pt>
                <c:pt idx="3">
                  <c:v>Never Smoked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0.128</c:v>
                </c:pt>
                <c:pt idx="1">
                  <c:v>4.5000000000000012E-2</c:v>
                </c:pt>
                <c:pt idx="2">
                  <c:v>0.26700000000000002</c:v>
                </c:pt>
                <c:pt idx="3">
                  <c:v>0.56000000000000005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spPr>
    <a:noFill/>
    <a:ln w="9525">
      <a:noFill/>
    </a:ln>
  </c:spPr>
  <c:txPr>
    <a:bodyPr/>
    <a:lstStyle/>
    <a:p>
      <a:pPr>
        <a:defRPr sz="13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Cigarette Smoking A</a:t>
            </a:r>
            <a:r>
              <a:rPr lang="en-US" sz="2800" baseline="0" dirty="0"/>
              <a:t>mong Delaware Adults, 2010:  Combined LLCP Sample</a:t>
            </a:r>
            <a:endParaRPr lang="en-US" sz="2800" dirty="0"/>
          </a:p>
        </c:rich>
      </c:tx>
      <c:layout>
        <c:manualLayout>
          <c:xMode val="edge"/>
          <c:yMode val="edge"/>
          <c:x val="0.1379307992121577"/>
          <c:y val="3.6326532622926615E-2"/>
        </c:manualLayout>
      </c:layout>
    </c:title>
    <c:view3D>
      <c:rotX val="50"/>
      <c:hPercent val="50"/>
      <c:rotY val="10"/>
      <c:perspective val="70"/>
    </c:view3D>
    <c:plotArea>
      <c:layout>
        <c:manualLayout>
          <c:layoutTarget val="inner"/>
          <c:xMode val="edge"/>
          <c:yMode val="edge"/>
          <c:x val="7.5717763549250014E-2"/>
          <c:y val="0.21088378512935421"/>
          <c:w val="0.84268988562594882"/>
          <c:h val="0.69399298036635138"/>
        </c:manualLayout>
      </c:layout>
      <c:pie3DChart>
        <c:varyColors val="1"/>
        <c:ser>
          <c:idx val="0"/>
          <c:order val="0"/>
          <c:dPt>
            <c:idx val="0"/>
            <c:explosion val="9"/>
            <c:spPr>
              <a:solidFill>
                <a:srgbClr val="FA303E"/>
              </a:solidFill>
            </c:spPr>
          </c:dPt>
          <c:dPt>
            <c:idx val="1"/>
            <c:explosion val="8"/>
            <c:spPr>
              <a:solidFill>
                <a:srgbClr val="FA4CFE"/>
              </a:solidFill>
            </c:spPr>
          </c:dPt>
          <c:dPt>
            <c:idx val="2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1.7702860600207128E-2"/>
                  <c:y val="-2.6880362871232612E-2"/>
                </c:manualLayout>
              </c:layout>
              <c:dLblPos val="bestFit"/>
              <c:showVal val="1"/>
              <c:showCatName val="1"/>
            </c:dLbl>
            <c:dLbl>
              <c:idx val="1"/>
              <c:layout>
                <c:manualLayout>
                  <c:x val="1.2004164018476733E-2"/>
                  <c:y val="4.1489159008987836E-2"/>
                </c:manualLayout>
              </c:layout>
              <c:spPr>
                <a:noFill/>
              </c:spPr>
              <c:txPr>
                <a:bodyPr/>
                <a:lstStyle/>
                <a:p>
                  <a:pPr>
                    <a:defRPr sz="1600" b="1"/>
                  </a:pPr>
                  <a:endParaRPr lang="en-US"/>
                </a:p>
              </c:txPr>
              <c:dLblPos val="bestFit"/>
              <c:showVal val="1"/>
              <c:showCatName val="1"/>
            </c:dLbl>
            <c:dLbl>
              <c:idx val="2"/>
              <c:layout>
                <c:manualLayout>
                  <c:x val="0.11351125006591579"/>
                  <c:y val="-7.1267222328073088E-2"/>
                </c:manualLayout>
              </c:layout>
              <c:dLblPos val="bestFit"/>
              <c:showVal val="1"/>
              <c:showCatName val="1"/>
            </c:dLbl>
            <c:dLbl>
              <c:idx val="3"/>
              <c:layout>
                <c:manualLayout>
                  <c:x val="-1.5010148696442963E-2"/>
                  <c:y val="1.8756472550664469E-2"/>
                </c:manualLayout>
              </c:layout>
              <c:dLblPos val="bestFit"/>
              <c:showVal val="1"/>
              <c:showCatName val="1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Val val="1"/>
            <c:showCatName val="1"/>
            <c:showLeaderLines val="1"/>
          </c:dLbls>
          <c:cat>
            <c:strRef>
              <c:f>Sheet1!$A$9:$A$12</c:f>
              <c:strCache>
                <c:ptCount val="4"/>
                <c:pt idx="0">
                  <c:v>Every-Day Smokers</c:v>
                </c:pt>
                <c:pt idx="1">
                  <c:v>Some-Day Smokers</c:v>
                </c:pt>
                <c:pt idx="2">
                  <c:v>Former Smokers</c:v>
                </c:pt>
                <c:pt idx="3">
                  <c:v>Never Smoked</c:v>
                </c:pt>
              </c:strCache>
            </c:strRef>
          </c:cat>
          <c:val>
            <c:numRef>
              <c:f>Sheet1!$B$9:$B$12</c:f>
              <c:numCache>
                <c:formatCode>0.0%</c:formatCode>
                <c:ptCount val="4"/>
                <c:pt idx="0">
                  <c:v>0.19900000000000001</c:v>
                </c:pt>
                <c:pt idx="1">
                  <c:v>5.5000000000000014E-2</c:v>
                </c:pt>
                <c:pt idx="2">
                  <c:v>0.26600000000000001</c:v>
                </c:pt>
                <c:pt idx="3">
                  <c:v>0.48000000000000032</c:v>
                </c:pt>
              </c:numCache>
            </c:numRef>
          </c:val>
        </c:ser>
        <c:dLbls>
          <c:showCatName val="1"/>
        </c:dLbls>
      </c:pie3DChart>
      <c:spPr>
        <a:noFill/>
        <a:ln w="25400">
          <a:noFill/>
        </a:ln>
      </c:spPr>
    </c:plotArea>
    <c:plotVisOnly val="1"/>
    <c:dispBlanksAs val="zero"/>
  </c:chart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150" baseline="0">
                <a:latin typeface="Arial" pitchFamily="34" charset="0"/>
              </a:defRPr>
            </a:pPr>
            <a:r>
              <a:rPr lang="en-US" sz="2150" baseline="0" dirty="0" smtClean="0">
                <a:latin typeface="Arial" pitchFamily="34" charset="0"/>
              </a:rPr>
              <a:t>DE Adult Binge Drinking, 2006-2010 </a:t>
            </a:r>
            <a:endParaRPr lang="en-US" sz="2150" baseline="0" dirty="0">
              <a:latin typeface="Arial" pitchFamily="34" charset="0"/>
            </a:endParaRP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ln>
                <a:solidFill>
                  <a:srgbClr val="C00000"/>
                </a:solidFill>
              </a:ln>
            </c:spPr>
          </c:marker>
          <c:dLbls>
            <c:dLbl>
              <c:idx val="0"/>
              <c:layout>
                <c:manualLayout>
                  <c:x val="-3.549382716049395E-2"/>
                  <c:y val="-4.6292952831991932E-2"/>
                </c:manualLayout>
              </c:layout>
              <c:showVal val="1"/>
            </c:dLbl>
            <c:dLbl>
              <c:idx val="1"/>
              <c:layout>
                <c:manualLayout>
                  <c:x val="-3.549382716049395E-2"/>
                  <c:y val="-4.9186262383991423E-2"/>
                </c:manualLayout>
              </c:layout>
              <c:showVal val="1"/>
            </c:dLbl>
            <c:dLbl>
              <c:idx val="2"/>
              <c:layout>
                <c:manualLayout>
                  <c:x val="-4.6296296296296474E-2"/>
                  <c:y val="-5.4972881487990413E-2"/>
                </c:manualLayout>
              </c:layout>
              <c:showVal val="1"/>
            </c:dLbl>
            <c:dLbl>
              <c:idx val="3"/>
              <c:layout>
                <c:manualLayout>
                  <c:x val="-4.6296296296296474E-2"/>
                  <c:y val="-4.9186262383991423E-2"/>
                </c:manualLayout>
              </c:layout>
              <c:showVal val="1"/>
            </c:dLbl>
            <c:dLbl>
              <c:idx val="4"/>
              <c:layout>
                <c:manualLayout>
                  <c:x val="-4.7839506172839392E-2"/>
                  <c:y val="-4.9186262383991423E-2"/>
                </c:manualLayout>
              </c:layout>
              <c:showVal val="1"/>
            </c:dLbl>
            <c:showVal val="1"/>
          </c:dLbls>
          <c:cat>
            <c:numRef>
              <c:f>Sheet1!$A$2:$A$6</c:f>
              <c:numCache>
                <c:formatCode>General</c:formatCode>
                <c:ptCount val="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</c:numCache>
            </c:numRef>
          </c:cat>
          <c:val>
            <c:numRef>
              <c:f>Sheet1!$B$2:$B$6</c:f>
              <c:numCache>
                <c:formatCode>0.0%</c:formatCode>
                <c:ptCount val="5"/>
                <c:pt idx="0">
                  <c:v>0.19</c:v>
                </c:pt>
                <c:pt idx="1">
                  <c:v>0.18600000000000044</c:v>
                </c:pt>
                <c:pt idx="2">
                  <c:v>0.17900000000000021</c:v>
                </c:pt>
                <c:pt idx="3">
                  <c:v>0.18500000000000041</c:v>
                </c:pt>
                <c:pt idx="4">
                  <c:v>0.18800000000000044</c:v>
                </c:pt>
              </c:numCache>
            </c:numRef>
          </c:val>
        </c:ser>
        <c:marker val="1"/>
        <c:axId val="73096576"/>
        <c:axId val="73483392"/>
      </c:lineChart>
      <c:catAx>
        <c:axId val="73096576"/>
        <c:scaling>
          <c:orientation val="minMax"/>
        </c:scaling>
        <c:axPos val="b"/>
        <c:numFmt formatCode="General" sourceLinked="1"/>
        <c:tickLblPos val="nextTo"/>
        <c:crossAx val="73483392"/>
        <c:crosses val="autoZero"/>
        <c:auto val="1"/>
        <c:lblAlgn val="ctr"/>
        <c:lblOffset val="100"/>
      </c:catAx>
      <c:valAx>
        <c:axId val="73483392"/>
        <c:scaling>
          <c:orientation val="minMax"/>
          <c:max val="1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Percent of DE Adults</a:t>
                </a:r>
                <a:endParaRPr lang="en-US" dirty="0"/>
              </a:p>
            </c:rich>
          </c:tx>
          <c:layout/>
        </c:title>
        <c:numFmt formatCode="0%" sourceLinked="0"/>
        <c:tickLblPos val="nextTo"/>
        <c:crossAx val="73096576"/>
        <c:crosses val="autoZero"/>
        <c:crossBetween val="between"/>
        <c:majorUnit val="0.1"/>
      </c:valAx>
      <c:spPr>
        <a:solidFill>
          <a:srgbClr val="FFFF99">
            <a:alpha val="20784"/>
          </a:srgbClr>
        </a:solidFill>
      </c:spPr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Delaware Adult Heavy Drinking:</a:t>
            </a:r>
            <a:r>
              <a:rPr lang="en-US" baseline="0" dirty="0" smtClean="0"/>
              <a:t> </a:t>
            </a:r>
            <a:r>
              <a:rPr lang="en-US" dirty="0" smtClean="0"/>
              <a:t>Trend 2001-2010</a:t>
            </a:r>
            <a:endParaRPr lang="en-US" dirty="0"/>
          </a:p>
        </c:rich>
      </c:tx>
    </c:title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dLbl>
              <c:idx val="0"/>
              <c:layout>
                <c:manualLayout>
                  <c:x val="-2.1604938271605052E-2"/>
                  <c:y val="-5.4972881487990483E-2"/>
                </c:manualLayout>
              </c:layout>
              <c:showVal val="1"/>
            </c:dLbl>
            <c:dLbl>
              <c:idx val="1"/>
              <c:layout>
                <c:manualLayout>
                  <c:x val="-2.6234567901234612E-2"/>
                  <c:y val="-4.9186262383991333E-2"/>
                </c:manualLayout>
              </c:layout>
              <c:showVal val="1"/>
            </c:dLbl>
            <c:dLbl>
              <c:idx val="2"/>
              <c:layout>
                <c:manualLayout>
                  <c:x val="-3.2407407407407558E-2"/>
                  <c:y val="-4.9186262383991493E-2"/>
                </c:manualLayout>
              </c:layout>
              <c:showVal val="1"/>
            </c:dLbl>
            <c:dLbl>
              <c:idx val="3"/>
              <c:layout>
                <c:manualLayout>
                  <c:x val="-3.7037037037037208E-2"/>
                  <c:y val="-5.7866191039990307E-2"/>
                </c:manualLayout>
              </c:layout>
              <c:showVal val="1"/>
            </c:dLbl>
            <c:dLbl>
              <c:idx val="4"/>
              <c:layout>
                <c:manualLayout>
                  <c:x val="-3.3950617283950615E-2"/>
                  <c:y val="-6.6546119695988351E-2"/>
                </c:manualLayout>
              </c:layout>
              <c:showVal val="1"/>
            </c:dLbl>
            <c:dLbl>
              <c:idx val="5"/>
              <c:layout>
                <c:manualLayout>
                  <c:x val="-2.9320987654320996E-2"/>
                  <c:y val="-5.4972881487990483E-2"/>
                </c:manualLayout>
              </c:layout>
              <c:showVal val="1"/>
            </c:dLbl>
            <c:dLbl>
              <c:idx val="6"/>
              <c:layout>
                <c:manualLayout>
                  <c:x val="-3.3950617283950615E-2"/>
                  <c:y val="-5.4972881487990483E-2"/>
                </c:manualLayout>
              </c:layout>
              <c:showVal val="1"/>
            </c:dLbl>
            <c:dLbl>
              <c:idx val="7"/>
              <c:layout>
                <c:manualLayout>
                  <c:x val="-4.0123456790123462E-2"/>
                  <c:y val="-6.6546119695988351E-2"/>
                </c:manualLayout>
              </c:layout>
              <c:showVal val="1"/>
            </c:dLbl>
            <c:dLbl>
              <c:idx val="8"/>
              <c:layout>
                <c:manualLayout>
                  <c:x val="-3.5493827160493846E-2"/>
                  <c:y val="-6.3652810143988964E-2"/>
                </c:manualLayout>
              </c:layout>
              <c:showVal val="1"/>
            </c:dLbl>
            <c:dLbl>
              <c:idx val="9"/>
              <c:layout>
                <c:manualLayout>
                  <c:x val="-2.7777777777777964E-2"/>
                  <c:y val="-6.3652810143988783E-2"/>
                </c:manualLayout>
              </c:layout>
              <c:showVal val="1"/>
            </c:dLbl>
            <c:showVal val="1"/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</c:numCache>
            </c:numRef>
          </c:cat>
          <c:val>
            <c:numRef>
              <c:f>Sheet1!$B$2:$B$11</c:f>
              <c:numCache>
                <c:formatCode>0.0%</c:formatCode>
                <c:ptCount val="10"/>
                <c:pt idx="0">
                  <c:v>7.0999999999999994E-2</c:v>
                </c:pt>
                <c:pt idx="1">
                  <c:v>7.9000000000000223E-2</c:v>
                </c:pt>
                <c:pt idx="2">
                  <c:v>7.8000000000000014E-2</c:v>
                </c:pt>
                <c:pt idx="3">
                  <c:v>6.8000000000000019E-2</c:v>
                </c:pt>
                <c:pt idx="4">
                  <c:v>5.3999999999999999E-2</c:v>
                </c:pt>
                <c:pt idx="5">
                  <c:v>7.0999999999999994E-2</c:v>
                </c:pt>
                <c:pt idx="6">
                  <c:v>7.0999999999999994E-2</c:v>
                </c:pt>
                <c:pt idx="7">
                  <c:v>5.7000000000000023E-2</c:v>
                </c:pt>
                <c:pt idx="8">
                  <c:v>5.8000000000000003E-2</c:v>
                </c:pt>
                <c:pt idx="9">
                  <c:v>5.900000000000015E-2</c:v>
                </c:pt>
              </c:numCache>
            </c:numRef>
          </c:val>
        </c:ser>
        <c:marker val="1"/>
        <c:axId val="73567232"/>
        <c:axId val="73581312"/>
      </c:lineChart>
      <c:catAx>
        <c:axId val="73567232"/>
        <c:scaling>
          <c:orientation val="minMax"/>
        </c:scaling>
        <c:axPos val="b"/>
        <c:numFmt formatCode="General" sourceLinked="1"/>
        <c:tickLblPos val="nextTo"/>
        <c:crossAx val="73581312"/>
        <c:crossesAt val="0"/>
        <c:auto val="1"/>
        <c:lblAlgn val="ctr"/>
        <c:lblOffset val="100"/>
      </c:catAx>
      <c:valAx>
        <c:axId val="73581312"/>
        <c:scaling>
          <c:orientation val="minMax"/>
          <c:max val="1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% of Delaware Adults</a:t>
                </a:r>
                <a:endParaRPr lang="en-US" dirty="0"/>
              </a:p>
            </c:rich>
          </c:tx>
        </c:title>
        <c:numFmt formatCode="0%" sourceLinked="0"/>
        <c:tickLblPos val="nextTo"/>
        <c:crossAx val="73567232"/>
        <c:crosses val="autoZero"/>
        <c:crossBetween val="between"/>
        <c:majorUnit val="0.1"/>
      </c:valAx>
      <c:spPr>
        <a:solidFill>
          <a:srgbClr val="FFFF99">
            <a:alpha val="18000"/>
          </a:srgbClr>
        </a:solidFill>
      </c:spPr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Percentage of Delaware Adults Who Report Normal, Overweight, and Obese BMIs, 2010</a:t>
            </a:r>
          </a:p>
        </c:rich>
      </c:tx>
      <c:layout>
        <c:manualLayout>
          <c:xMode val="edge"/>
          <c:yMode val="edge"/>
          <c:x val="0.11482002699306941"/>
          <c:y val="2.5562056541301462E-2"/>
        </c:manualLayout>
      </c:layout>
    </c:title>
    <c:plotArea>
      <c:layout/>
      <c:pieChart>
        <c:varyColors val="1"/>
        <c:ser>
          <c:idx val="0"/>
          <c:order val="0"/>
          <c:spPr>
            <a:solidFill>
              <a:srgbClr val="FF0000"/>
            </a:solidFill>
          </c:spPr>
          <c:dPt>
            <c:idx val="0"/>
            <c:spPr>
              <a:solidFill>
                <a:srgbClr val="6CB149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explosion val="7"/>
          </c:dPt>
          <c:dLbls>
            <c:txPr>
              <a:bodyPr rot="0"/>
              <a:lstStyle/>
              <a:p>
                <a:pPr>
                  <a:defRPr sz="1800" b="1"/>
                </a:pPr>
                <a:endParaRPr lang="en-US"/>
              </a:p>
            </c:txPr>
            <c:dLblPos val="outEnd"/>
            <c:showVal val="1"/>
            <c:showCatName val="1"/>
            <c:showLeaderLines val="1"/>
          </c:dLbls>
          <c:cat>
            <c:strRef>
              <c:f>'[2010 weight categories.xlsx]Sheet1'!$A$3:$A$5</c:f>
              <c:strCache>
                <c:ptCount val="3"/>
                <c:pt idx="0">
                  <c:v>Normal</c:v>
                </c:pt>
                <c:pt idx="1">
                  <c:v>Overweight</c:v>
                </c:pt>
                <c:pt idx="2">
                  <c:v>Obese</c:v>
                </c:pt>
              </c:strCache>
            </c:strRef>
          </c:cat>
          <c:val>
            <c:numRef>
              <c:f>'[2010 weight categories.xlsx]Sheet1'!$B$3:$B$5</c:f>
              <c:numCache>
                <c:formatCode>0.0%</c:formatCode>
                <c:ptCount val="3"/>
                <c:pt idx="0">
                  <c:v>0.34500000000000008</c:v>
                </c:pt>
                <c:pt idx="1">
                  <c:v>0.34</c:v>
                </c:pt>
                <c:pt idx="2">
                  <c:v>0.31500000000000045</c:v>
                </c:pt>
              </c:numCache>
            </c:numRef>
          </c:val>
        </c:ser>
        <c:dLbls>
          <c:showCatName val="1"/>
          <c:showPercent val="1"/>
        </c:dLbls>
        <c:firstSliceAng val="108"/>
      </c:pieChart>
    </c:plotArea>
    <c:plotVisOnly val="1"/>
  </c:chart>
  <c:spPr>
    <a:effectLst>
      <a:outerShdw blurRad="50800" dist="38100" dir="2700000" algn="tl" rotWithShape="0">
        <a:prstClr val="black">
          <a:alpha val="40000"/>
        </a:prstClr>
      </a:outerShdw>
    </a:effectLst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0.11002</cdr:x>
      <cdr:y>0.62242</cdr:y>
    </cdr:from>
    <cdr:to>
      <cdr:x>0.18952</cdr:x>
      <cdr:y>0.67642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51566" y="3527489"/>
          <a:ext cx="687571" cy="3060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35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26.6</a:t>
          </a:r>
          <a:r>
            <a:rPr lang="en-US" sz="135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%</a:t>
          </a:r>
        </a:p>
      </cdr:txBody>
    </cdr:sp>
  </cdr:relSizeAnchor>
  <cdr:relSizeAnchor xmlns:cdr="http://schemas.openxmlformats.org/drawingml/2006/chartDrawing">
    <cdr:from>
      <cdr:x>0.91274</cdr:x>
      <cdr:y>0.68407</cdr:y>
    </cdr:from>
    <cdr:to>
      <cdr:x>0.99374</cdr:x>
      <cdr:y>0.72982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94018" y="3876881"/>
          <a:ext cx="700544" cy="2592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en-US" sz="135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17.3</a:t>
          </a:r>
          <a:r>
            <a:rPr lang="en-US" sz="135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0.13789</cdr:x>
      <cdr:y>0.4925</cdr:y>
    </cdr:from>
    <cdr:to>
      <cdr:x>0.19289</cdr:x>
      <cdr:y>0.5415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83938" y="2814637"/>
          <a:ext cx="475679" cy="2800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975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43.8%</a:t>
          </a:r>
        </a:p>
      </cdr:txBody>
    </cdr:sp>
  </cdr:relSizeAnchor>
  <cdr:relSizeAnchor xmlns:cdr="http://schemas.openxmlformats.org/drawingml/2006/chartDrawing">
    <cdr:from>
      <cdr:x>0.3925</cdr:x>
      <cdr:y>0.46725</cdr:y>
    </cdr:from>
    <cdr:to>
      <cdr:x>0.45275</cdr:x>
      <cdr:y>0.51625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385966" y="2670334"/>
          <a:ext cx="523246" cy="2800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975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45.1%</a:t>
          </a:r>
        </a:p>
      </cdr:txBody>
    </cdr:sp>
  </cdr:relSizeAnchor>
  <cdr:relSizeAnchor xmlns:cdr="http://schemas.openxmlformats.org/drawingml/2006/chartDrawing">
    <cdr:from>
      <cdr:x>0.64075</cdr:x>
      <cdr:y>0.44942</cdr:y>
    </cdr:from>
    <cdr:to>
      <cdr:x>0.70475</cdr:x>
      <cdr:y>0.49917</cdr:y>
    </cdr:to>
    <cdr:sp macro="" textlink="">
      <cdr:nvSpPr>
        <cdr:cNvPr id="102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41655" y="2568416"/>
          <a:ext cx="553516" cy="2843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975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47.9%</a:t>
          </a:r>
        </a:p>
      </cdr:txBody>
    </cdr:sp>
  </cdr:relSizeAnchor>
  <cdr:relSizeAnchor xmlns:cdr="http://schemas.openxmlformats.org/drawingml/2006/chartDrawing">
    <cdr:from>
      <cdr:x>0.896</cdr:x>
      <cdr:y>0.43233</cdr:y>
    </cdr:from>
    <cdr:to>
      <cdr:x>0.94675</cdr:x>
      <cdr:y>0.46608</cdr:y>
    </cdr:to>
    <cdr:sp macro="" textlink="">
      <cdr:nvSpPr>
        <cdr:cNvPr id="1028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749235" y="2470785"/>
          <a:ext cx="438922" cy="1928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975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49.9%*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0.15942</cdr:x>
      <cdr:y>0.40262</cdr:y>
    </cdr:from>
    <cdr:to>
      <cdr:x>0.95318</cdr:x>
      <cdr:y>0.54173</cdr:y>
    </cdr:to>
    <cdr:sp macro="" textlink="">
      <cdr:nvSpPr>
        <cdr:cNvPr id="3" name="Straight Connector 2"/>
        <cdr:cNvSpPr/>
      </cdr:nvSpPr>
      <cdr:spPr>
        <a:xfrm xmlns:a="http://schemas.openxmlformats.org/drawingml/2006/main" flipV="1">
          <a:off x="1362075" y="2343149"/>
          <a:ext cx="6781800" cy="8096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0.09725</cdr:x>
      <cdr:y>0.96075</cdr:y>
    </cdr:from>
    <cdr:to>
      <cdr:x>0.9125</cdr:x>
      <cdr:y>0.99925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30897" y="5591349"/>
          <a:ext cx="6965435" cy="2240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endParaRPr lang="en-US" sz="1100" b="0" i="1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0.15075</cdr:x>
      <cdr:y>0.7655</cdr:y>
    </cdr:from>
    <cdr:to>
      <cdr:x>0.50975</cdr:x>
      <cdr:y>0.8115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87997" y="4455038"/>
          <a:ext cx="3067269" cy="2677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950" b="0" i="0" u="none" strike="noStrike" baseline="0" dirty="0">
              <a:solidFill>
                <a:srgbClr val="FF0000"/>
              </a:solidFill>
              <a:latin typeface="Arial"/>
              <a:cs typeface="Arial"/>
            </a:rPr>
            <a:t>Regular Smoking Rate of Decrease = 67%</a:t>
          </a:r>
        </a:p>
      </cdr:txBody>
    </cdr:sp>
  </cdr:relSizeAnchor>
  <cdr:relSizeAnchor xmlns:cdr="http://schemas.openxmlformats.org/drawingml/2006/chartDrawing">
    <cdr:from>
      <cdr:x>0.48375</cdr:x>
      <cdr:y>0.58075</cdr:y>
    </cdr:from>
    <cdr:to>
      <cdr:x>0.8975</cdr:x>
      <cdr:y>0.624</cdr:y>
    </cdr:to>
    <cdr:sp macro="" textlink="">
      <cdr:nvSpPr>
        <cdr:cNvPr id="102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133124" y="3379834"/>
          <a:ext cx="3535049" cy="2517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000" b="0" i="0" u="none" strike="noStrike" baseline="0" dirty="0">
              <a:solidFill>
                <a:srgbClr val="0000FF"/>
              </a:solidFill>
              <a:latin typeface="Arial"/>
              <a:cs typeface="Arial"/>
            </a:rPr>
            <a:t>Current Smoking Rate of Decrease = 53.7%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0.85507</cdr:y>
    </cdr:from>
    <cdr:to>
      <cdr:x>0.99938</cdr:x>
      <cdr:y>0.97999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4495800"/>
          <a:ext cx="7620000" cy="656800"/>
        </a:xfrm>
        <a:prstGeom xmlns:a="http://schemas.openxmlformats.org/drawingml/2006/main" prst="rect">
          <a:avLst/>
        </a:prstGeom>
        <a:solidFill xmlns:a="http://schemas.openxmlformats.org/drawingml/2006/main">
          <a:srgbClr val="0070C0"/>
        </a:solidFill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>
          <a:outerShdw blurRad="50800" dist="635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vertOverflow="clip" wrap="square" lIns="27432" tIns="22860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endParaRPr lang="en-US" sz="975" i="1" dirty="0">
            <a:solidFill>
              <a:srgbClr val="000000"/>
            </a:solidFill>
            <a:latin typeface="Arial"/>
            <a:cs typeface="Arial"/>
          </a:endParaRPr>
        </a:p>
        <a:p xmlns:a="http://schemas.openxmlformats.org/drawingml/2006/main">
          <a:pPr algn="ctr" rtl="0">
            <a:defRPr sz="1000"/>
          </a:pPr>
          <a:r>
            <a:rPr lang="en-US" sz="1200" b="0" i="1" u="none" strike="noStrike" baseline="0" dirty="0" smtClean="0">
              <a:solidFill>
                <a:schemeClr val="bg1"/>
              </a:solidFill>
              <a:latin typeface="Arial"/>
              <a:cs typeface="Arial"/>
            </a:rPr>
            <a:t>Source</a:t>
          </a:r>
          <a:r>
            <a:rPr lang="en-US" sz="1200" b="0" i="1" u="none" strike="noStrike" baseline="0" dirty="0">
              <a:solidFill>
                <a:schemeClr val="bg1"/>
              </a:solidFill>
              <a:latin typeface="Arial"/>
              <a:cs typeface="Arial"/>
            </a:rPr>
            <a:t>:  Delaware Health and Social Services, Division of Public Health, </a:t>
          </a:r>
        </a:p>
        <a:p xmlns:a="http://schemas.openxmlformats.org/drawingml/2006/main">
          <a:pPr algn="ctr" rtl="0">
            <a:defRPr sz="1000"/>
          </a:pPr>
          <a:r>
            <a:rPr lang="en-US" sz="1200" b="0" i="1" u="none" strike="noStrike" baseline="0" dirty="0">
              <a:solidFill>
                <a:schemeClr val="bg1"/>
              </a:solidFill>
              <a:latin typeface="Arial"/>
              <a:cs typeface="Arial"/>
            </a:rPr>
            <a:t>Behavioral Risk Factor Survey (BRFS) </a:t>
          </a:r>
          <a:r>
            <a:rPr lang="en-US" sz="1200" b="1" i="1" u="none" strike="noStrike" baseline="0" dirty="0">
              <a:solidFill>
                <a:schemeClr val="bg1"/>
              </a:solidFill>
              <a:latin typeface="Arial"/>
              <a:cs typeface="Arial"/>
            </a:rPr>
            <a:t>Landline</a:t>
          </a:r>
          <a:r>
            <a:rPr lang="en-US" sz="1200" b="0" i="1" u="none" strike="noStrike" baseline="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US" sz="1200" b="1" i="1" u="none" strike="noStrike" baseline="0" dirty="0">
              <a:solidFill>
                <a:schemeClr val="bg1"/>
              </a:solidFill>
              <a:latin typeface="Arial"/>
              <a:cs typeface="Arial"/>
            </a:rPr>
            <a:t>Sample only</a:t>
          </a:r>
          <a:r>
            <a:rPr lang="en-US" sz="1200" b="0" i="1" u="none" strike="noStrike" baseline="0" dirty="0">
              <a:solidFill>
                <a:schemeClr val="bg1"/>
              </a:solidFill>
              <a:latin typeface="Arial"/>
              <a:cs typeface="Arial"/>
            </a:rPr>
            <a:t>,  2010.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0.03528</cdr:x>
      <cdr:y>0.8786</cdr:y>
    </cdr:from>
    <cdr:to>
      <cdr:x>0.97464</cdr:x>
      <cdr:y>0.95853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" y="5514975"/>
          <a:ext cx="8115296" cy="501719"/>
        </a:xfrm>
        <a:prstGeom xmlns:a="http://schemas.openxmlformats.org/drawingml/2006/main" prst="rect">
          <a:avLst/>
        </a:prstGeom>
        <a:solidFill xmlns:a="http://schemas.openxmlformats.org/drawingml/2006/main">
          <a:srgbClr val="0070C0"/>
        </a:solidFill>
        <a:effectLst xmlns:a="http://schemas.openxmlformats.org/drawingml/2006/main">
          <a:outerShdw blurRad="50800" dist="635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200" i="1" dirty="0">
              <a:solidFill>
                <a:schemeClr val="bg1"/>
              </a:solidFill>
            </a:rPr>
            <a:t>Source:</a:t>
          </a:r>
          <a:r>
            <a:rPr lang="en-US" sz="1200" i="1" baseline="0" dirty="0">
              <a:solidFill>
                <a:schemeClr val="bg1"/>
              </a:solidFill>
            </a:rPr>
            <a:t>  Delaware Health &amp; Social Services, Division of Public Health, Behavioral Risk Factor Survey (BRFS), 2010.   This chart combines the landline and cell phone samples, and uses new raking weights.</a:t>
          </a: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0.29539</cdr:x>
      <cdr:y>0.47436</cdr:y>
    </cdr:from>
    <cdr:to>
      <cdr:x>0.4676</cdr:x>
      <cdr:y>0.53846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83498" y="2819399"/>
          <a:ext cx="14478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smtClean="0">
              <a:solidFill>
                <a:schemeClr val="tx1"/>
              </a:solidFill>
            </a:rPr>
            <a:t>BMI = 25–29.9</a:t>
          </a:r>
          <a:endParaRPr lang="en-US" sz="1600" dirty="0">
            <a:solidFill>
              <a:schemeClr val="tx1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0.12932</cdr:x>
      <cdr:y>0.74304</cdr:y>
    </cdr:from>
    <cdr:to>
      <cdr:x>0.23411</cdr:x>
      <cdr:y>0.78396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1104900" y="4324349"/>
          <a:ext cx="895349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bg1"/>
              </a:solidFill>
            </a:rPr>
            <a:t>CI=15.1-33.9</a:t>
          </a:r>
        </a:p>
      </cdr:txBody>
    </cdr:sp>
  </cdr:relSizeAnchor>
  <cdr:relSizeAnchor xmlns:cdr="http://schemas.openxmlformats.org/drawingml/2006/chartDrawing">
    <cdr:from>
      <cdr:x>0.27536</cdr:x>
      <cdr:y>0.75123</cdr:y>
    </cdr:from>
    <cdr:to>
      <cdr:x>0.3835</cdr:x>
      <cdr:y>0.79051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2352674" y="4371975"/>
          <a:ext cx="923925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bg1"/>
              </a:solidFill>
            </a:rPr>
            <a:t>CI=17.6-29.4</a:t>
          </a:r>
        </a:p>
      </cdr:txBody>
    </cdr:sp>
  </cdr:relSizeAnchor>
  <cdr:relSizeAnchor xmlns:cdr="http://schemas.openxmlformats.org/drawingml/2006/chartDrawing">
    <cdr:from>
      <cdr:x>0.4214</cdr:x>
      <cdr:y>0.73486</cdr:y>
    </cdr:from>
    <cdr:to>
      <cdr:x>0.5262</cdr:x>
      <cdr:y>0.76923</cdr:y>
    </cdr:to>
    <cdr:sp macro="" textlink="">
      <cdr:nvSpPr>
        <cdr:cNvPr id="16" name="TextBox 15"/>
        <cdr:cNvSpPr txBox="1"/>
      </cdr:nvSpPr>
      <cdr:spPr>
        <a:xfrm xmlns:a="http://schemas.openxmlformats.org/drawingml/2006/main">
          <a:off x="3600450" y="4276725"/>
          <a:ext cx="89535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bg1"/>
              </a:solidFill>
            </a:rPr>
            <a:t>CI=23.6-33</a:t>
          </a:r>
        </a:p>
      </cdr:txBody>
    </cdr:sp>
  </cdr:relSizeAnchor>
  <cdr:relSizeAnchor xmlns:cdr="http://schemas.openxmlformats.org/drawingml/2006/chartDrawing">
    <cdr:from>
      <cdr:x>0.56745</cdr:x>
      <cdr:y>0.69722</cdr:y>
    </cdr:from>
    <cdr:to>
      <cdr:x>0.67336</cdr:x>
      <cdr:y>0.7365</cdr:y>
    </cdr:to>
    <cdr:sp macro="" textlink="">
      <cdr:nvSpPr>
        <cdr:cNvPr id="17" name="TextBox 16"/>
        <cdr:cNvSpPr txBox="1"/>
      </cdr:nvSpPr>
      <cdr:spPr>
        <a:xfrm xmlns:a="http://schemas.openxmlformats.org/drawingml/2006/main">
          <a:off x="4848225" y="4057650"/>
          <a:ext cx="904875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bg1"/>
              </a:solidFill>
            </a:rPr>
            <a:t>CI=30.6-39.2</a:t>
          </a:r>
        </a:p>
      </cdr:txBody>
    </cdr:sp>
  </cdr:relSizeAnchor>
  <cdr:relSizeAnchor xmlns:cdr="http://schemas.openxmlformats.org/drawingml/2006/chartDrawing">
    <cdr:from>
      <cdr:x>0.71349</cdr:x>
      <cdr:y>0.72177</cdr:y>
    </cdr:from>
    <cdr:to>
      <cdr:x>0.82163</cdr:x>
      <cdr:y>0.76268</cdr:y>
    </cdr:to>
    <cdr:sp macro="" textlink="">
      <cdr:nvSpPr>
        <cdr:cNvPr id="18" name="TextBox 17"/>
        <cdr:cNvSpPr txBox="1"/>
      </cdr:nvSpPr>
      <cdr:spPr>
        <a:xfrm xmlns:a="http://schemas.openxmlformats.org/drawingml/2006/main">
          <a:off x="6096000" y="4200525"/>
          <a:ext cx="9239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bg1"/>
              </a:solidFill>
            </a:rPr>
            <a:t>CI=28.9-36.7</a:t>
          </a:r>
        </a:p>
      </cdr:txBody>
    </cdr:sp>
  </cdr:relSizeAnchor>
  <cdr:relSizeAnchor xmlns:cdr="http://schemas.openxmlformats.org/drawingml/2006/chartDrawing">
    <cdr:from>
      <cdr:x>0.85842</cdr:x>
      <cdr:y>0.74141</cdr:y>
    </cdr:from>
    <cdr:to>
      <cdr:x>0.96767</cdr:x>
      <cdr:y>0.78232</cdr:y>
    </cdr:to>
    <cdr:sp macro="" textlink="">
      <cdr:nvSpPr>
        <cdr:cNvPr id="19" name="TextBox 18"/>
        <cdr:cNvSpPr txBox="1"/>
      </cdr:nvSpPr>
      <cdr:spPr>
        <a:xfrm xmlns:a="http://schemas.openxmlformats.org/drawingml/2006/main">
          <a:off x="7334250" y="4314825"/>
          <a:ext cx="93345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bg1"/>
              </a:solidFill>
            </a:rPr>
            <a:t>CI=24.9-30.3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0.9285</cdr:y>
    </cdr:from>
    <cdr:to>
      <cdr:x>0.975</cdr:x>
      <cdr:y>1</cdr:y>
    </cdr:to>
    <cdr:sp macro="" textlink="">
      <cdr:nvSpPr>
        <cdr:cNvPr id="8193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-228600" y="5742013"/>
          <a:ext cx="7992521" cy="4031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endParaRPr lang="en-US" sz="1000" b="0" i="1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0.85263</cdr:x>
      <cdr:y>0.32136</cdr:y>
    </cdr:from>
    <cdr:to>
      <cdr:x>0.97048</cdr:x>
      <cdr:y>0.39611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172200" y="1600200"/>
          <a:ext cx="853078" cy="3722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>
              <a:solidFill>
                <a:srgbClr val="C00000"/>
              </a:solidFill>
            </a:rPr>
            <a:t>65.5%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0.26007</cdr:x>
      <cdr:y>0.35799</cdr:y>
    </cdr:from>
    <cdr:to>
      <cdr:x>0.374</cdr:x>
      <cdr:y>0.41314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52600" y="1752600"/>
          <a:ext cx="767765" cy="2699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dirty="0"/>
            <a:t>62.9%</a:t>
          </a:r>
        </a:p>
      </cdr:txBody>
    </cdr:sp>
  </cdr:relSizeAnchor>
  <cdr:relSizeAnchor xmlns:cdr="http://schemas.openxmlformats.org/drawingml/2006/chartDrawing">
    <cdr:from>
      <cdr:x>0.70106</cdr:x>
      <cdr:y>0.28017</cdr:y>
    </cdr:from>
    <cdr:to>
      <cdr:x>0.81593</cdr:x>
      <cdr:y>0.34727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724400" y="1371600"/>
          <a:ext cx="774096" cy="328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1600" b="1" dirty="0"/>
            <a:t>74.8%</a:t>
          </a:r>
        </a:p>
      </cdr:txBody>
    </cdr:sp>
  </cdr:relSizeAnchor>
  <cdr:relSizeAnchor xmlns:cdr="http://schemas.openxmlformats.org/drawingml/2006/chartDrawing">
    <cdr:from>
      <cdr:x>0</cdr:x>
      <cdr:y>0.94946</cdr:y>
    </cdr:from>
    <cdr:to>
      <cdr:x>0.99505</cdr:x>
      <cdr:y>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0" y="4648200"/>
          <a:ext cx="6705600" cy="2474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en-US" sz="1100" i="1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0.80668</cdr:x>
      <cdr:y>0.60806</cdr:y>
    </cdr:from>
    <cdr:to>
      <cdr:x>0.80668</cdr:x>
      <cdr:y>0.67038</cdr:y>
    </cdr:to>
    <cdr:sp macro="" textlink="">
      <cdr:nvSpPr>
        <cdr:cNvPr id="3" name="Straight Connector 2"/>
        <cdr:cNvSpPr/>
      </cdr:nvSpPr>
      <cdr:spPr>
        <a:xfrm xmlns:a="http://schemas.openxmlformats.org/drawingml/2006/main" rot="5400000" flipH="1" flipV="1">
          <a:off x="6715660" y="3622711"/>
          <a:ext cx="35317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0.81169</cdr:x>
      <cdr:y>0.60806</cdr:y>
    </cdr:from>
    <cdr:to>
      <cdr:x>0.81169</cdr:x>
      <cdr:y>0.67038</cdr:y>
    </cdr:to>
    <cdr:sp macro="" textlink="">
      <cdr:nvSpPr>
        <cdr:cNvPr id="4" name="Straight Connector 3"/>
        <cdr:cNvSpPr/>
      </cdr:nvSpPr>
      <cdr:spPr>
        <a:xfrm xmlns:a="http://schemas.openxmlformats.org/drawingml/2006/main" rot="5400000" flipH="1" flipV="1">
          <a:off x="6758470" y="3622711"/>
          <a:ext cx="35317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0.70773</cdr:x>
      <cdr:y>0.52875</cdr:y>
    </cdr:from>
    <cdr:to>
      <cdr:x>0.92067</cdr:x>
      <cdr:y>0.59673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046768" y="2996629"/>
          <a:ext cx="1819383" cy="3852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900" dirty="0"/>
            <a:t>Break</a:t>
          </a:r>
          <a:r>
            <a:rPr lang="en-US" sz="900" baseline="0" dirty="0"/>
            <a:t> in trend.  2009 and 2010 data include cell phone sample.</a:t>
          </a:r>
          <a:endParaRPr lang="en-US" sz="9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892A2-7BCE-4E7F-975E-3FB771137266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E5B75-7B39-443A-9C09-4F10141107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7AA15-47E4-46EE-89C6-E0B7C3BA1D66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D6030-FE3A-4A31-8FFF-05810BA037C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Trends for “ever smoked cigarettes” have been declining for middle and high school students, and for adults 35-44.  For 18-34-year-olds the trend line is relatively flat.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F8E8D-5572-46B2-AF14-22FA7680183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174291-CA2C-4049-AF10-F9D401795C5F}" type="datetimeFigureOut">
              <a:rPr lang="en-US" smtClean="0"/>
              <a:pPr/>
              <a:t>2/21/2012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43ADDF-1A3D-4CE6-AECB-419DF3BFDC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://dhss.delaware.gov/dph/dpc/brfsurveys.htm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Cancer-Related Behavioral Risk Factors of Delaware Adults:  2009-2010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from the Delaware Behavioral </a:t>
            </a:r>
          </a:p>
          <a:p>
            <a:r>
              <a:rPr lang="en-US" dirty="0" smtClean="0"/>
              <a:t>Risk Factor Survey (BRFS)</a:t>
            </a:r>
          </a:p>
          <a:p>
            <a:endParaRPr lang="en-US" dirty="0" smtClean="0"/>
          </a:p>
          <a:p>
            <a:r>
              <a:rPr lang="en-US" dirty="0" smtClean="0"/>
              <a:t>Cancer Consortium Retreat, February 20, 2012</a:t>
            </a:r>
            <a:endParaRPr lang="en-US" dirty="0"/>
          </a:p>
        </p:txBody>
      </p:sp>
      <p:pic>
        <p:nvPicPr>
          <p:cNvPr id="5" name="Picture 4" descr="HPDP logo_no background copy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3999" y="5833598"/>
            <a:ext cx="3244445" cy="719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105" y="571741"/>
            <a:ext cx="8229600" cy="1143000"/>
          </a:xfrm>
        </p:spPr>
        <p:txBody>
          <a:bodyPr/>
          <a:lstStyle/>
          <a:p>
            <a:r>
              <a:rPr lang="en-US" dirty="0" smtClean="0"/>
              <a:t>What These Changes Will Mean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64080"/>
            <a:ext cx="8530390" cy="4693920"/>
          </a:xfrm>
        </p:spPr>
        <p:txBody>
          <a:bodyPr/>
          <a:lstStyle/>
          <a:p>
            <a:r>
              <a:rPr lang="en-US" sz="2800" dirty="0" smtClean="0"/>
              <a:t>Breaks in trend lines</a:t>
            </a:r>
          </a:p>
          <a:p>
            <a:r>
              <a:rPr lang="en-US" sz="2800" dirty="0" smtClean="0"/>
              <a:t>2011 will be new baseline for many items</a:t>
            </a:r>
          </a:p>
          <a:p>
            <a:r>
              <a:rPr lang="en-US" sz="2800" dirty="0" smtClean="0"/>
              <a:t>Data will more accurately reflect the population</a:t>
            </a:r>
          </a:p>
          <a:p>
            <a:pPr lvl="1"/>
            <a:r>
              <a:rPr lang="en-US" sz="2800" dirty="0" smtClean="0"/>
              <a:t>Young adults, males, and minorities will be more accurately represented</a:t>
            </a:r>
          </a:p>
          <a:p>
            <a:r>
              <a:rPr lang="en-US" sz="2800" dirty="0" smtClean="0"/>
              <a:t>Some prevalence rates will change significantly</a:t>
            </a:r>
          </a:p>
          <a:p>
            <a:pPr lvl="1"/>
            <a:r>
              <a:rPr lang="en-US" sz="2800" i="1" dirty="0" smtClean="0"/>
              <a:t>e.g.</a:t>
            </a:r>
            <a:r>
              <a:rPr lang="en-US" sz="2800" dirty="0" smtClean="0"/>
              <a:t> smoking prevalence;  health insurance status</a:t>
            </a:r>
          </a:p>
          <a:p>
            <a:pPr>
              <a:buNone/>
            </a:pPr>
            <a:endParaRPr lang="en-US" dirty="0"/>
          </a:p>
        </p:txBody>
      </p:sp>
      <p:grpSp>
        <p:nvGrpSpPr>
          <p:cNvPr id="4" name="Group 12"/>
          <p:cNvGrpSpPr/>
          <p:nvPr/>
        </p:nvGrpSpPr>
        <p:grpSpPr>
          <a:xfrm>
            <a:off x="4648200" y="1828800"/>
            <a:ext cx="4291148" cy="809519"/>
            <a:chOff x="5426241" y="1672388"/>
            <a:chExt cx="3284622" cy="621631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5426241" y="1840832"/>
              <a:ext cx="1311442" cy="19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809874" y="1804738"/>
              <a:ext cx="1900989" cy="27672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6430881" y="1979192"/>
              <a:ext cx="613609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6499059" y="1987214"/>
              <a:ext cx="613609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295400"/>
            <a:ext cx="8534400" cy="1667256"/>
          </a:xfrm>
        </p:spPr>
        <p:txBody>
          <a:bodyPr/>
          <a:lstStyle/>
          <a:p>
            <a:r>
              <a:rPr lang="en-US" dirty="0" smtClean="0"/>
              <a:t>Delaware Adult Tobacco Use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286000"/>
            <a:ext cx="8382000" cy="1509712"/>
          </a:xfrm>
        </p:spPr>
        <p:txBody>
          <a:bodyPr>
            <a:normAutofit/>
          </a:bodyPr>
          <a:lstStyle/>
          <a:p>
            <a:pPr algn="r"/>
            <a:endParaRPr lang="en-US" sz="2800" i="1" dirty="0" smtClean="0"/>
          </a:p>
        </p:txBody>
      </p:sp>
      <p:pic>
        <p:nvPicPr>
          <p:cNvPr id="53265" name="Picture 17" descr="C:\Documents and Settings\fred.breukelman\Local Settings\Temporary Internet Files\Content.IE5\BQNG3KYT\MP90044369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743200"/>
            <a:ext cx="2819400" cy="375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211555" y="679533"/>
          <a:ext cx="8648700" cy="5667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6400800"/>
            <a:ext cx="8414084" cy="276999"/>
          </a:xfrm>
          <a:prstGeom prst="rect">
            <a:avLst/>
          </a:prstGeom>
          <a:solidFill>
            <a:srgbClr val="0070C0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Delaware Health &amp; Social Services, Division of Public Health, Behavioral Risk Factor Survey (BRFS), 1997-2010.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169" y="427361"/>
            <a:ext cx="8337884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Current Smoking </a:t>
            </a:r>
            <a:r>
              <a:rPr lang="en-US" sz="4000" i="1" dirty="0" smtClean="0"/>
              <a:t>x</a:t>
            </a:r>
            <a:r>
              <a:rPr lang="en-US" sz="4000" dirty="0" smtClean="0"/>
              <a:t> Income &amp; Education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5011" y="1766721"/>
          <a:ext cx="8460374" cy="4164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0022"/>
                <a:gridCol w="3920352"/>
              </a:tblGrid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2010 BRFSS </a:t>
                      </a:r>
                      <a:r>
                        <a:rPr lang="en-US" sz="2000" dirty="0" smtClean="0"/>
                        <a:t>Income</a:t>
                      </a:r>
                      <a:r>
                        <a:rPr lang="en-US" sz="2000" baseline="0" dirty="0" smtClean="0"/>
                        <a:t> Level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Smoking Prevalence</a:t>
                      </a:r>
                      <a:endParaRPr lang="en-US" sz="2000" dirty="0"/>
                    </a:p>
                  </a:txBody>
                  <a:tcPr/>
                </a:tc>
              </a:tr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$15,000 - $24,999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29.6</a:t>
                      </a:r>
                      <a:r>
                        <a:rPr lang="en-US" sz="2000" dirty="0" smtClean="0"/>
                        <a:t>%</a:t>
                      </a:r>
                      <a:endParaRPr lang="en-US" sz="2000" dirty="0"/>
                    </a:p>
                  </a:txBody>
                  <a:tcPr/>
                </a:tc>
              </a:tr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$25,000 - $34,999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29.5</a:t>
                      </a:r>
                      <a:r>
                        <a:rPr lang="en-US" sz="2000" dirty="0" smtClean="0"/>
                        <a:t>%</a:t>
                      </a:r>
                      <a:endParaRPr lang="en-US" sz="2000" dirty="0"/>
                    </a:p>
                  </a:txBody>
                  <a:tcPr/>
                </a:tc>
              </a:tr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$35,000 - $49,999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19.9</a:t>
                      </a:r>
                      <a:r>
                        <a:rPr lang="en-US" sz="2000" dirty="0" smtClean="0"/>
                        <a:t>%</a:t>
                      </a:r>
                      <a:endParaRPr lang="en-US" sz="2000" dirty="0"/>
                    </a:p>
                  </a:txBody>
                  <a:tcPr/>
                </a:tc>
              </a:tr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$50,000 - $74.999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18.4</a:t>
                      </a:r>
                      <a:r>
                        <a:rPr lang="en-US" sz="2000" dirty="0" smtClean="0"/>
                        <a:t>%</a:t>
                      </a:r>
                      <a:endParaRPr lang="en-US" sz="2000" dirty="0"/>
                    </a:p>
                  </a:txBody>
                  <a:tcPr/>
                </a:tc>
              </a:tr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 smtClean="0"/>
                        <a:t>$75,000 +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9.7</a:t>
                      </a:r>
                      <a:r>
                        <a:rPr lang="en-US" sz="2000" dirty="0" smtClean="0"/>
                        <a:t>%</a:t>
                      </a:r>
                      <a:endParaRPr lang="en-US" sz="2000" dirty="0"/>
                    </a:p>
                  </a:txBody>
                  <a:tcPr/>
                </a:tc>
              </a:tr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2010 BRFSS Educational Level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Smoking Prevalence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High School or G.E.D.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24.6</a:t>
                      </a:r>
                      <a:r>
                        <a:rPr lang="en-US" sz="2000" dirty="0" smtClean="0"/>
                        <a:t>%</a:t>
                      </a:r>
                      <a:endParaRPr lang="en-US" sz="2000" dirty="0"/>
                    </a:p>
                  </a:txBody>
                  <a:tcPr/>
                </a:tc>
              </a:tr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Some Post-High</a:t>
                      </a:r>
                      <a:r>
                        <a:rPr lang="en-US" sz="2000" baseline="0" dirty="0" smtClean="0"/>
                        <a:t> School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17.9</a:t>
                      </a:r>
                      <a:r>
                        <a:rPr lang="en-US" sz="2000" dirty="0" smtClean="0"/>
                        <a:t>%</a:t>
                      </a:r>
                      <a:endParaRPr lang="en-US" sz="2000" dirty="0"/>
                    </a:p>
                  </a:txBody>
                  <a:tcPr/>
                </a:tc>
              </a:tr>
              <a:tr h="41648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College</a:t>
                      </a:r>
                      <a:r>
                        <a:rPr lang="en-US" sz="2000" baseline="0" dirty="0" smtClean="0"/>
                        <a:t> Graduate or Higher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7.3</a:t>
                      </a:r>
                      <a:r>
                        <a:rPr lang="en-US" sz="2000" dirty="0" smtClean="0"/>
                        <a:t>%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6172200"/>
            <a:ext cx="8458200" cy="276999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DHSS, Division of Public Health, Behavioral Risk Factor Survey (BRFSS) , </a:t>
            </a:r>
            <a:r>
              <a:rPr lang="en-US" sz="1200" b="1" i="1" dirty="0" smtClean="0">
                <a:solidFill>
                  <a:schemeClr val="bg1"/>
                </a:solidFill>
              </a:rPr>
              <a:t>landline sample only</a:t>
            </a:r>
            <a:r>
              <a:rPr lang="en-US" sz="1200" i="1" dirty="0" smtClean="0">
                <a:solidFill>
                  <a:schemeClr val="bg1"/>
                </a:solidFill>
              </a:rPr>
              <a:t>, 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fred.breukelman\Local Settings\Temporary Internet Files\Content.IE5\BQNG3KYT\MP90033727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277" y="2013208"/>
            <a:ext cx="1926336" cy="137412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169" y="3431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Other 2010 Tobacco Information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58" y="1692497"/>
            <a:ext cx="8442666" cy="4960965"/>
          </a:xfrm>
        </p:spPr>
        <p:txBody>
          <a:bodyPr>
            <a:normAutofit/>
          </a:bodyPr>
          <a:lstStyle/>
          <a:p>
            <a:r>
              <a:rPr lang="en-US" b="1" dirty="0" smtClean="0"/>
              <a:t>59.9</a:t>
            </a:r>
            <a:r>
              <a:rPr lang="en-US" dirty="0" smtClean="0"/>
              <a:t>% of adult Delaware smokers have tried to quit during the past year </a:t>
            </a:r>
            <a:r>
              <a:rPr lang="en-US" sz="2400" dirty="0" smtClean="0"/>
              <a:t>(2010 BRFS)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3.2</a:t>
            </a:r>
            <a:r>
              <a:rPr lang="en-US" dirty="0" smtClean="0"/>
              <a:t>% of adult males use chewing tobacco, snuff, or snus either every day or some days  </a:t>
            </a:r>
            <a:r>
              <a:rPr lang="en-US" sz="2400" dirty="0" smtClean="0"/>
              <a:t>(2010 BRFSS)</a:t>
            </a:r>
            <a:endParaRPr lang="en-US" dirty="0" smtClean="0"/>
          </a:p>
          <a:p>
            <a:pPr lvl="1"/>
            <a:r>
              <a:rPr lang="en-US" dirty="0" smtClean="0"/>
              <a:t>Compared with 0.2% of adult females</a:t>
            </a:r>
          </a:p>
          <a:p>
            <a:pPr lvl="1"/>
            <a:r>
              <a:rPr lang="en-US" dirty="0" smtClean="0"/>
              <a:t>More likely white, poorly educated, and young</a:t>
            </a:r>
          </a:p>
          <a:p>
            <a:endParaRPr lang="en-US" dirty="0" smtClean="0"/>
          </a:p>
          <a:p>
            <a:r>
              <a:rPr lang="en-US" dirty="0" smtClean="0"/>
              <a:t>Among adults who do not smoke cigarettes, about </a:t>
            </a:r>
            <a:r>
              <a:rPr lang="en-US" b="1" dirty="0" smtClean="0"/>
              <a:t>2.6</a:t>
            </a:r>
            <a:r>
              <a:rPr lang="en-US" dirty="0" smtClean="0"/>
              <a:t>% use other tobacco products.  </a:t>
            </a:r>
            <a:r>
              <a:rPr lang="en-US" sz="2400" dirty="0" smtClean="0"/>
              <a:t>(2010 ATS)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4" name="Picture 3" descr="800px-snus.jpg"/>
          <p:cNvPicPr>
            <a:picLocks noChangeAspect="1"/>
          </p:cNvPicPr>
          <p:nvPr/>
        </p:nvPicPr>
        <p:blipFill>
          <a:blip r:embed="rId3" cstate="print"/>
          <a:srcRect l="10843" t="5561"/>
          <a:stretch>
            <a:fillRect/>
          </a:stretch>
        </p:blipFill>
        <p:spPr>
          <a:xfrm>
            <a:off x="7411616" y="4097954"/>
            <a:ext cx="1287305" cy="1022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9236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Change In Smoking Initiation?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05" y="1718912"/>
            <a:ext cx="8410074" cy="469392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According to the 2009 YRBS, about </a:t>
            </a:r>
            <a:r>
              <a:rPr lang="en-US" sz="2800" b="1" dirty="0" smtClean="0"/>
              <a:t>13.3</a:t>
            </a:r>
            <a:r>
              <a:rPr lang="en-US" sz="2800" dirty="0" smtClean="0"/>
              <a:t>% of public high school seniors were current regular smokers.</a:t>
            </a:r>
          </a:p>
          <a:p>
            <a:r>
              <a:rPr lang="en-US" sz="2800" dirty="0" smtClean="0"/>
              <a:t>According to the 2009 BRFS, about </a:t>
            </a:r>
            <a:r>
              <a:rPr lang="en-US" sz="2800" b="1" dirty="0" smtClean="0"/>
              <a:t>18</a:t>
            </a:r>
            <a:r>
              <a:rPr lang="en-US" sz="2800" dirty="0" smtClean="0"/>
              <a:t>% of 18-24 year olds were current smokers. </a:t>
            </a:r>
          </a:p>
          <a:p>
            <a:r>
              <a:rPr lang="en-US" sz="2800" b="1" dirty="0" smtClean="0"/>
              <a:t>Why the gap?</a:t>
            </a:r>
          </a:p>
          <a:p>
            <a:pPr lvl="1"/>
            <a:r>
              <a:rPr lang="en-US" sz="2800" dirty="0" smtClean="0"/>
              <a:t>Higher smoking prevalence among school drop-outs?</a:t>
            </a:r>
          </a:p>
          <a:p>
            <a:pPr lvl="1"/>
            <a:r>
              <a:rPr lang="en-US" sz="2800" dirty="0" smtClean="0"/>
              <a:t>Marketing to college-age adults by tobacco industry?</a:t>
            </a:r>
          </a:p>
          <a:p>
            <a:pPr lvl="1"/>
            <a:r>
              <a:rPr lang="en-US" sz="2800" dirty="0" smtClean="0"/>
              <a:t>Initiation by adults in their twenties?</a:t>
            </a:r>
          </a:p>
          <a:p>
            <a:pPr lvl="1">
              <a:buNone/>
            </a:pPr>
            <a:endParaRPr lang="en-US" sz="1200" dirty="0" smtClean="0"/>
          </a:p>
          <a:p>
            <a:r>
              <a:rPr lang="en-US" sz="2800" b="1" i="1" dirty="0" smtClean="0">
                <a:solidFill>
                  <a:srgbClr val="0038A8"/>
                </a:solidFill>
              </a:rPr>
              <a:t>It may no longer be true </a:t>
            </a:r>
            <a:r>
              <a:rPr lang="en-US" sz="2800" i="1" dirty="0" smtClean="0">
                <a:solidFill>
                  <a:srgbClr val="0038A8"/>
                </a:solidFill>
              </a:rPr>
              <a:t>that “if you haven’t started by 18 you’re not likely to start smoking.”</a:t>
            </a:r>
            <a:endParaRPr lang="en-US" sz="2800" i="1" dirty="0">
              <a:solidFill>
                <a:srgbClr val="0038A8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6324600"/>
            <a:ext cx="8077200" cy="276999"/>
          </a:xfrm>
          <a:prstGeom prst="rect">
            <a:avLst/>
          </a:prstGeom>
          <a:solidFill>
            <a:srgbClr val="0070C0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Sources:  DOE/CDC , Youth Risk Behavior Survey (YRBS), 2009;  DHSS, DPH, Behavioral Risk Factor Survey (BRFS), 2009.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e_map_lt_yello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6600" y="960925"/>
            <a:ext cx="3048000" cy="58970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Smoking by County: 2010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819400"/>
          <a:ext cx="82296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County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Smoking</a:t>
                      </a:r>
                      <a:r>
                        <a:rPr lang="en-US" sz="2800" baseline="0" dirty="0" smtClean="0"/>
                        <a:t> Prevalence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New Castle County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15.9%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Kent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20%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Sussex County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19.1%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20574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(landline data only)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5791200"/>
            <a:ext cx="8153400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landline, 2010.</a:t>
            </a:r>
            <a:endParaRPr lang="en-US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228600" y="838200"/>
          <a:ext cx="8543925" cy="581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" y="6324600"/>
            <a:ext cx="8763000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  <a:latin typeface="Arial"/>
                <a:cs typeface="Arial"/>
              </a:rPr>
              <a:t>Sources:  DOE, Youth Risk Behavior Survey (YRBS) - Odd Years  / DHSS,DPH, Youth Tobacco Survey (YTS) - Even Years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fred.breukelman\Local Settings\Temporary Internet Files\Content.IE5\H3LC38HK\MC91021587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85931">
            <a:off x="4186350" y="5428078"/>
            <a:ext cx="1414548" cy="111588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2009-10 data: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89120"/>
          </a:xfrm>
        </p:spPr>
        <p:txBody>
          <a:bodyPr/>
          <a:lstStyle/>
          <a:p>
            <a:r>
              <a:rPr lang="en-US" sz="2800" dirty="0" smtClean="0"/>
              <a:t>The BRFS adult prevalence rate is actually </a:t>
            </a:r>
            <a:r>
              <a:rPr lang="en-US" sz="2800" b="1" i="1" dirty="0" smtClean="0"/>
              <a:t>higher than reported for the past 2-3 years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Probable reasons include:</a:t>
            </a:r>
          </a:p>
          <a:p>
            <a:pPr lvl="1"/>
            <a:r>
              <a:rPr lang="en-US" sz="2800" dirty="0" smtClean="0"/>
              <a:t>Cell phones – improved sampling</a:t>
            </a:r>
          </a:p>
          <a:p>
            <a:pPr lvl="1"/>
            <a:r>
              <a:rPr lang="en-US" sz="2800" dirty="0" smtClean="0"/>
              <a:t>New tobacco products</a:t>
            </a:r>
          </a:p>
          <a:p>
            <a:pPr lvl="1"/>
            <a:r>
              <a:rPr lang="en-US" sz="2800" dirty="0" smtClean="0"/>
              <a:t>Changing tobacco use patterns</a:t>
            </a:r>
          </a:p>
          <a:p>
            <a:pPr lvl="1"/>
            <a:r>
              <a:rPr lang="en-US" sz="2800" dirty="0" smtClean="0"/>
              <a:t>Economic recession</a:t>
            </a:r>
          </a:p>
        </p:txBody>
      </p:sp>
      <p:grpSp>
        <p:nvGrpSpPr>
          <p:cNvPr id="4" name="Group 12"/>
          <p:cNvGrpSpPr/>
          <p:nvPr/>
        </p:nvGrpSpPr>
        <p:grpSpPr>
          <a:xfrm>
            <a:off x="6172200" y="2667000"/>
            <a:ext cx="1752600" cy="1256932"/>
            <a:chOff x="4474465" y="2487168"/>
            <a:chExt cx="2222688" cy="1621536"/>
          </a:xfrm>
        </p:grpSpPr>
        <p:pic>
          <p:nvPicPr>
            <p:cNvPr id="3077" name="Picture 5" descr="C:\Documents and Settings\fred.breukelman\Local Settings\Temporary Internet Files\Content.IE5\BQNG3KYT\MP900426570[1].jpg"/>
            <p:cNvPicPr>
              <a:picLocks noChangeAspect="1" noChangeArrowheads="1"/>
            </p:cNvPicPr>
            <p:nvPr/>
          </p:nvPicPr>
          <p:blipFill>
            <a:blip r:embed="rId3" cstate="print"/>
            <a:srcRect l="28844" t="21333"/>
            <a:stretch>
              <a:fillRect/>
            </a:stretch>
          </p:blipFill>
          <p:spPr bwMode="auto">
            <a:xfrm>
              <a:off x="4474465" y="2487168"/>
              <a:ext cx="1141388" cy="1261872"/>
            </a:xfrm>
            <a:prstGeom prst="rect">
              <a:avLst/>
            </a:prstGeom>
            <a:noFill/>
          </p:spPr>
        </p:pic>
        <p:pic>
          <p:nvPicPr>
            <p:cNvPr id="3078" name="Picture 6" descr="C:\Documents and Settings\fred.breukelman\Local Settings\Temporary Internet Files\Content.IE5\H3LC38HK\MP900442203[1].jpg"/>
            <p:cNvPicPr>
              <a:picLocks noChangeAspect="1" noChangeArrowheads="1"/>
            </p:cNvPicPr>
            <p:nvPr/>
          </p:nvPicPr>
          <p:blipFill>
            <a:blip r:embed="rId4" cstate="print"/>
            <a:srcRect l="31170" b="44058"/>
            <a:stretch>
              <a:fillRect/>
            </a:stretch>
          </p:blipFill>
          <p:spPr bwMode="auto">
            <a:xfrm>
              <a:off x="5657088" y="2840736"/>
              <a:ext cx="1040065" cy="1267968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/>
          <p:nvPr/>
        </p:nvGrpSpPr>
        <p:grpSpPr>
          <a:xfrm>
            <a:off x="6485890" y="4267200"/>
            <a:ext cx="2658110" cy="1688592"/>
            <a:chOff x="6331458" y="4456176"/>
            <a:chExt cx="2658110" cy="1688592"/>
          </a:xfrm>
        </p:grpSpPr>
        <p:pic>
          <p:nvPicPr>
            <p:cNvPr id="10" name="Picture 9" descr="tiparillo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31458" y="4456176"/>
              <a:ext cx="1723644" cy="749808"/>
            </a:xfrm>
            <a:prstGeom prst="rect">
              <a:avLst/>
            </a:prstGeom>
          </p:spPr>
        </p:pic>
        <p:pic>
          <p:nvPicPr>
            <p:cNvPr id="9" name="Picture 8" descr="e-cigarette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39456" y="4876990"/>
              <a:ext cx="1150112" cy="700850"/>
            </a:xfrm>
            <a:prstGeom prst="rect">
              <a:avLst/>
            </a:prstGeom>
          </p:spPr>
        </p:pic>
        <p:pic>
          <p:nvPicPr>
            <p:cNvPr id="11" name="Picture 10" descr="snuspic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20256" y="5255514"/>
              <a:ext cx="1185672" cy="88925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Are you ready?</a:t>
            </a:r>
            <a:br>
              <a:rPr lang="en-US" dirty="0" smtClean="0"/>
            </a:br>
            <a:r>
              <a:rPr lang="en-US" dirty="0" smtClean="0"/>
              <a:t>Impact of Cell Phone </a:t>
            </a:r>
            <a:r>
              <a:rPr lang="en-US" dirty="0" smtClean="0"/>
              <a:t>Sample: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2468880"/>
            <a:ext cx="8229600" cy="4389120"/>
          </a:xfrm>
        </p:spPr>
        <p:txBody>
          <a:bodyPr/>
          <a:lstStyle/>
          <a:p>
            <a:r>
              <a:rPr lang="en-US" dirty="0" smtClean="0"/>
              <a:t>The next few slides show the difference that addition of a pilot cell phone sample made in the overall prevalence rate for cigarette smoking.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These numbers are preliminary – and from a pilot sample.  </a:t>
            </a:r>
            <a:r>
              <a:rPr lang="en-US" i="1" dirty="0" smtClean="0">
                <a:solidFill>
                  <a:srgbClr val="FF0000"/>
                </a:solidFill>
              </a:rPr>
              <a:t>They </a:t>
            </a:r>
            <a:r>
              <a:rPr lang="en-US" i="1" dirty="0" smtClean="0">
                <a:solidFill>
                  <a:srgbClr val="FF0000"/>
                </a:solidFill>
              </a:rPr>
              <a:t>should not be cited as the actual prevalence rate for 2010.  </a:t>
            </a:r>
            <a:r>
              <a:rPr lang="en-US" i="1" dirty="0" smtClean="0">
                <a:solidFill>
                  <a:srgbClr val="FF0000"/>
                </a:solidFill>
              </a:rPr>
              <a:t>The </a:t>
            </a:r>
            <a:r>
              <a:rPr lang="en-US" i="1" dirty="0" smtClean="0">
                <a:solidFill>
                  <a:srgbClr val="FF0000"/>
                </a:solidFill>
              </a:rPr>
              <a:t>rates in slide 19 are provided for illustration purposes only.</a:t>
            </a:r>
            <a:endParaRPr 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392" y="606552"/>
            <a:ext cx="8229600" cy="1143000"/>
          </a:xfrm>
        </p:spPr>
        <p:txBody>
          <a:bodyPr/>
          <a:lstStyle/>
          <a:p>
            <a:r>
              <a:rPr lang="en-US" dirty="0" smtClean="0"/>
              <a:t>Adult Data from BRFSS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372856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Behavioral Risk Factor Surveillance System (BRFSS) is a core public health system which gathers data on behavioral risks for leading causes of premature death, disability and illness.</a:t>
            </a:r>
          </a:p>
          <a:p>
            <a:r>
              <a:rPr lang="en-US" dirty="0" smtClean="0"/>
              <a:t>U. S. Centers for Disease Control and Prevention (CDC) in partnership with all 50 states, D.C., and three territories</a:t>
            </a:r>
          </a:p>
          <a:p>
            <a:r>
              <a:rPr lang="en-US" dirty="0" smtClean="0"/>
              <a:t>State-based samples</a:t>
            </a:r>
          </a:p>
          <a:p>
            <a:r>
              <a:rPr lang="en-US" dirty="0" smtClean="0"/>
              <a:t>National core questionnaire, with optional modules and state-added questions</a:t>
            </a:r>
          </a:p>
          <a:p>
            <a:endParaRPr lang="en-US" dirty="0"/>
          </a:p>
        </p:txBody>
      </p:sp>
      <p:pic>
        <p:nvPicPr>
          <p:cNvPr id="4" name="Picture 3" descr="Imag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0500" y="195072"/>
            <a:ext cx="1059790" cy="1694688"/>
          </a:xfrm>
          <a:prstGeom prst="rect">
            <a:avLst/>
          </a:prstGeom>
        </p:spPr>
      </p:pic>
      <p:pic>
        <p:nvPicPr>
          <p:cNvPr id="5" name="Picture 4" descr="cdclogo_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15200" y="5943600"/>
            <a:ext cx="922866" cy="654000"/>
          </a:xfrm>
          <a:prstGeom prst="rect">
            <a:avLst/>
          </a:prstGeom>
        </p:spPr>
      </p:pic>
      <p:pic>
        <p:nvPicPr>
          <p:cNvPr id="6" name="Picture 5" descr="dph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07618" y="6019800"/>
            <a:ext cx="2723719" cy="47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235619" y="631407"/>
          <a:ext cx="8648700" cy="5667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7" name="Picture 3" descr="C:\Documents and Settings\fred.breukelman\Local Settings\Temporary Internet Files\Content.IE5\LBENWV5C\MP900442765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4242" y="304800"/>
            <a:ext cx="1208381" cy="804164"/>
          </a:xfrm>
          <a:prstGeom prst="rect">
            <a:avLst/>
          </a:prstGeom>
          <a:noFill/>
        </p:spPr>
      </p:pic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1219200"/>
          <a:ext cx="7624762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228600" y="581025"/>
          <a:ext cx="8639175" cy="627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7772400" cy="1362456"/>
          </a:xfrm>
        </p:spPr>
        <p:txBody>
          <a:bodyPr/>
          <a:lstStyle/>
          <a:p>
            <a:r>
              <a:rPr lang="en-US" dirty="0" smtClean="0"/>
              <a:t>Alcohol Use and Abuse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286000"/>
            <a:ext cx="7772400" cy="15097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8" name="Picture 4" descr="C:\Documents and Settings\fred.breukelman\Local Settings\Temporary Internet Files\Content.IE5\M9SWRKM1\MP90044103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819400"/>
            <a:ext cx="2286000" cy="3424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fred.breukelman\Local Settings\Temporary Internet Files\Content.IE5\M9SWRKM1\MP90017492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810000"/>
            <a:ext cx="1168400" cy="17526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Alcohol Use Among DE Adults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1569720"/>
          </a:xfrm>
        </p:spPr>
        <p:txBody>
          <a:bodyPr>
            <a:normAutofit/>
          </a:bodyPr>
          <a:lstStyle/>
          <a:p>
            <a:r>
              <a:rPr lang="en-US" dirty="0" smtClean="0"/>
              <a:t> Nearly 60% of Delaware adults drink alcoholic beverages.</a:t>
            </a:r>
          </a:p>
          <a:p>
            <a:pPr lvl="1"/>
            <a:r>
              <a:rPr lang="en-US" i="1" dirty="0" smtClean="0"/>
              <a:t>They report having had at least one alcoholic drink during the past month.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05000" y="3352800"/>
          <a:ext cx="6096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2590800"/>
              </a:tblGrid>
              <a:tr h="43180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Delaware</a:t>
                      </a:r>
                      <a:r>
                        <a:rPr lang="en-US" baseline="0" dirty="0" smtClean="0"/>
                        <a:t> Adults </a:t>
                      </a:r>
                      <a:r>
                        <a:rPr lang="en-US" dirty="0" smtClean="0"/>
                        <a:t>Drinking During Past Month, 2010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318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Adults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59.3%</a:t>
                      </a:r>
                      <a:r>
                        <a:rPr lang="en-US" dirty="0" smtClean="0"/>
                        <a:t>  </a:t>
                      </a:r>
                      <a:r>
                        <a:rPr lang="en-US" sz="1600" dirty="0" smtClean="0"/>
                        <a:t>(57.1-61.5%)</a:t>
                      </a:r>
                      <a:endParaRPr lang="en-US" dirty="0"/>
                    </a:p>
                  </a:txBody>
                  <a:tcPr/>
                </a:tc>
              </a:tr>
              <a:tr h="431800">
                <a:tc>
                  <a:txBody>
                    <a:bodyPr/>
                    <a:lstStyle/>
                    <a:p>
                      <a:r>
                        <a:rPr lang="en-US" dirty="0" smtClean="0"/>
                        <a:t>Males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68.3%  </a:t>
                      </a:r>
                      <a:r>
                        <a:rPr lang="en-US" sz="1600" dirty="0" smtClean="0"/>
                        <a:t>(65.2-71.4%)</a:t>
                      </a:r>
                      <a:endParaRPr lang="en-US" sz="1600" dirty="0"/>
                    </a:p>
                  </a:txBody>
                  <a:tcPr/>
                </a:tc>
              </a:tr>
              <a:tr h="431800">
                <a:tc>
                  <a:txBody>
                    <a:bodyPr/>
                    <a:lstStyle/>
                    <a:p>
                      <a:r>
                        <a:rPr lang="en-US" dirty="0" smtClean="0"/>
                        <a:t>Females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51.1%  </a:t>
                      </a:r>
                      <a:r>
                        <a:rPr lang="en-US" sz="1600" dirty="0" smtClean="0"/>
                        <a:t>(48.6-53.6%)</a:t>
                      </a:r>
                      <a:endParaRPr lang="en-US" dirty="0" smtClean="0"/>
                    </a:p>
                  </a:txBody>
                  <a:tcPr/>
                </a:tc>
              </a:tr>
              <a:tr h="431800">
                <a:tc>
                  <a:txBody>
                    <a:bodyPr/>
                    <a:lstStyle/>
                    <a:p>
                      <a:r>
                        <a:rPr lang="en-US" dirty="0" smtClean="0"/>
                        <a:t>White (non-Hispanic)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63.8%</a:t>
                      </a:r>
                      <a:r>
                        <a:rPr lang="en-US" dirty="0" smtClean="0"/>
                        <a:t>  </a:t>
                      </a:r>
                      <a:r>
                        <a:rPr lang="en-US" sz="1600" dirty="0" smtClean="0"/>
                        <a:t>(61.6-66%)</a:t>
                      </a:r>
                      <a:endParaRPr lang="en-US" dirty="0"/>
                    </a:p>
                  </a:txBody>
                  <a:tcPr/>
                </a:tc>
              </a:tr>
              <a:tr h="431800">
                <a:tc>
                  <a:txBody>
                    <a:bodyPr/>
                    <a:lstStyle/>
                    <a:p>
                      <a:r>
                        <a:rPr lang="en-US" dirty="0" smtClean="0"/>
                        <a:t>African American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42.3%  </a:t>
                      </a:r>
                      <a:r>
                        <a:rPr lang="en-US" sz="1600" dirty="0" smtClean="0"/>
                        <a:t>(35.6-49%)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4800" y="6248400"/>
            <a:ext cx="8534400" cy="276999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Delaware Health &amp; Social Services, Division of Public Health, Behavioral Risk Factor Survey (BRFS), landline sample, 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lcoholaddictionsymptoms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5029200"/>
            <a:ext cx="2756168" cy="18287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“Binge” or Acute Drinking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18.8% </a:t>
            </a:r>
            <a:r>
              <a:rPr lang="en-US" sz="2400" dirty="0" smtClean="0"/>
              <a:t>(</a:t>
            </a:r>
            <a:r>
              <a:rPr lang="en-US" sz="2400" cap="small" dirty="0" smtClean="0"/>
              <a:t>ci</a:t>
            </a:r>
            <a:r>
              <a:rPr lang="en-US" sz="2400" dirty="0" smtClean="0"/>
              <a:t> 16.6-21%)</a:t>
            </a:r>
            <a:r>
              <a:rPr lang="en-US" sz="2000" dirty="0" smtClean="0"/>
              <a:t> </a:t>
            </a:r>
            <a:r>
              <a:rPr lang="en-US" dirty="0" smtClean="0"/>
              <a:t>of Delaware adults report binge drinking during the past month</a:t>
            </a:r>
          </a:p>
          <a:p>
            <a:pPr lvl="1"/>
            <a:r>
              <a:rPr lang="en-US" b="1" dirty="0" smtClean="0"/>
              <a:t>26.4% </a:t>
            </a:r>
            <a:r>
              <a:rPr lang="en-US" sz="2000" dirty="0" smtClean="0"/>
              <a:t>(22.5-30.2%) </a:t>
            </a:r>
            <a:r>
              <a:rPr lang="en-US" dirty="0" smtClean="0"/>
              <a:t>of males</a:t>
            </a:r>
          </a:p>
          <a:p>
            <a:pPr lvl="1"/>
            <a:r>
              <a:rPr lang="en-US" b="1" dirty="0" smtClean="0"/>
              <a:t>12%</a:t>
            </a:r>
            <a:r>
              <a:rPr lang="en-US" dirty="0" smtClean="0"/>
              <a:t> </a:t>
            </a:r>
            <a:r>
              <a:rPr lang="en-US" sz="2000" dirty="0" smtClean="0"/>
              <a:t>(10-13.9%)</a:t>
            </a:r>
            <a:r>
              <a:rPr lang="en-US" dirty="0" smtClean="0"/>
              <a:t> of females</a:t>
            </a:r>
          </a:p>
          <a:p>
            <a:r>
              <a:rPr lang="en-US" dirty="0" smtClean="0"/>
              <a:t>Slightly higher than the national median of </a:t>
            </a:r>
            <a:r>
              <a:rPr lang="en-US" b="1" dirty="0" smtClean="0"/>
              <a:t>15.1</a:t>
            </a:r>
            <a:r>
              <a:rPr lang="en-US" dirty="0" smtClean="0"/>
              <a:t>%</a:t>
            </a:r>
          </a:p>
          <a:p>
            <a:r>
              <a:rPr lang="en-US" sz="2400" i="1" dirty="0" smtClean="0">
                <a:solidFill>
                  <a:srgbClr val="0070C0"/>
                </a:solidFill>
              </a:rPr>
              <a:t>For this survey, “binge” drinking is defined as males having five or more drinks on one occasion, females having four or more drinks on one occasion.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71800" y="5791200"/>
            <a:ext cx="5334000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bg1"/>
                </a:solidFill>
              </a:rPr>
              <a:t>Source: Delaware Health &amp; Social Services, Division of Public Health, Behavioral Risk Factor Survey (BRFS), 2010.   Landline sample only.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Binge Drinking by Race </a:t>
            </a:r>
            <a:br>
              <a:rPr lang="en-US" sz="4000" dirty="0" smtClean="0"/>
            </a:br>
            <a:r>
              <a:rPr lang="en-US" sz="4000" dirty="0" smtClean="0"/>
              <a:t>&amp; Education </a:t>
            </a:r>
            <a:r>
              <a:rPr lang="en-US" sz="3600" dirty="0" smtClean="0"/>
              <a:t>–</a:t>
            </a:r>
            <a:r>
              <a:rPr lang="en-US" sz="4000" dirty="0" smtClean="0"/>
              <a:t> </a:t>
            </a:r>
            <a:r>
              <a:rPr lang="en-US" sz="3200" i="1" dirty="0" smtClean="0"/>
              <a:t>a</a:t>
            </a:r>
            <a:r>
              <a:rPr lang="en-US" sz="4000" dirty="0" smtClean="0"/>
              <a:t> </a:t>
            </a:r>
            <a:r>
              <a:rPr lang="en-US" sz="3200" i="1" dirty="0" smtClean="0"/>
              <a:t>somewhat different picture</a:t>
            </a:r>
            <a:endParaRPr lang="en-US" sz="4000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2209800"/>
          <a:ext cx="8229600" cy="2971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  <a:gridCol w="3581400"/>
              </a:tblGrid>
              <a:tr h="610928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“Binge” Drinking Among Delaware Adults, 2010</a:t>
                      </a:r>
                      <a:endParaRPr 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9347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White (non-Hispanic)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20.8%  </a:t>
                      </a:r>
                      <a:r>
                        <a:rPr lang="en-US" sz="1800" dirty="0" smtClean="0"/>
                        <a:t>(18.4-23.2%)</a:t>
                      </a:r>
                      <a:endParaRPr lang="en-US" sz="1800" dirty="0"/>
                    </a:p>
                  </a:txBody>
                  <a:tcPr/>
                </a:tc>
              </a:tr>
              <a:tr h="39347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African American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10.3%  </a:t>
                      </a:r>
                      <a:r>
                        <a:rPr lang="en-US" sz="1800" dirty="0" smtClean="0"/>
                        <a:t>(4.2-16.3%)</a:t>
                      </a:r>
                      <a:endParaRPr lang="en-US" sz="1800" dirty="0"/>
                    </a:p>
                  </a:txBody>
                  <a:tcPr/>
                </a:tc>
              </a:tr>
              <a:tr h="39347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Hispanic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N/A</a:t>
                      </a:r>
                      <a:endParaRPr lang="en-US" sz="1600" dirty="0"/>
                    </a:p>
                  </a:txBody>
                  <a:tcPr/>
                </a:tc>
              </a:tr>
              <a:tr h="39347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High School or G.E.D.</a:t>
                      </a:r>
                      <a:r>
                        <a:rPr lang="en-US" sz="1800" baseline="0" dirty="0" smtClean="0"/>
                        <a:t> Education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19.2%  </a:t>
                      </a:r>
                      <a:r>
                        <a:rPr lang="en-US" sz="1800" dirty="0" smtClean="0"/>
                        <a:t>(15.4-23.0%)</a:t>
                      </a:r>
                      <a:endParaRPr lang="en-US" sz="1800" dirty="0"/>
                    </a:p>
                  </a:txBody>
                  <a:tcPr/>
                </a:tc>
              </a:tr>
              <a:tr h="39347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Some Post High School Education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19%   </a:t>
                      </a:r>
                      <a:r>
                        <a:rPr lang="en-US" sz="1800" dirty="0" smtClean="0"/>
                        <a:t>(14.2-23.8)</a:t>
                      </a:r>
                      <a:endParaRPr lang="en-US" sz="1800" dirty="0"/>
                    </a:p>
                  </a:txBody>
                  <a:tcPr/>
                </a:tc>
              </a:tr>
              <a:tr h="39347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College</a:t>
                      </a:r>
                      <a:r>
                        <a:rPr lang="en-US" sz="1800" baseline="0" dirty="0" smtClean="0"/>
                        <a:t> Degree or Higher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17.8%  </a:t>
                      </a:r>
                      <a:r>
                        <a:rPr lang="en-US" sz="1800" b="0" dirty="0" smtClean="0"/>
                        <a:t>(</a:t>
                      </a:r>
                      <a:r>
                        <a:rPr lang="en-US" sz="1800" dirty="0" smtClean="0"/>
                        <a:t>14.8-20.8)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6172200"/>
            <a:ext cx="8229600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2010.</a:t>
            </a:r>
          </a:p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Landline data only.</a:t>
            </a:r>
            <a:endParaRPr lang="en-US" sz="1200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52578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Binge drinking also increases somewhat with income, from 11% </a:t>
            </a:r>
            <a:r>
              <a:rPr lang="en-US" dirty="0" smtClean="0"/>
              <a:t>(&lt; $15,000/year)</a:t>
            </a:r>
            <a:r>
              <a:rPr lang="en-US" sz="2000" dirty="0" smtClean="0"/>
              <a:t>  to 22.5% </a:t>
            </a:r>
            <a:r>
              <a:rPr lang="en-US" dirty="0" smtClean="0"/>
              <a:t>(over $50,000/year).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Binge Drinking by Age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762000" y="2057400"/>
          <a:ext cx="7467600" cy="2915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8666"/>
                <a:gridCol w="3318934"/>
              </a:tblGrid>
              <a:tr h="43770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Delaware</a:t>
                      </a:r>
                      <a:r>
                        <a:rPr lang="en-US" sz="2400" baseline="0" dirty="0" smtClean="0"/>
                        <a:t> Adult Binge Drinking by Age, 2010</a:t>
                      </a:r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964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18-24 Years Old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N/A*</a:t>
                      </a:r>
                      <a:endParaRPr lang="en-US" sz="1800" dirty="0"/>
                    </a:p>
                  </a:txBody>
                  <a:tcPr/>
                </a:tc>
              </a:tr>
              <a:tr h="40964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25-34 Years Old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25.8%  </a:t>
                      </a:r>
                      <a:r>
                        <a:rPr lang="en-US" sz="1800" dirty="0" smtClean="0"/>
                        <a:t>(19.3-32.3%)</a:t>
                      </a:r>
                      <a:endParaRPr lang="en-US" sz="1800" dirty="0"/>
                    </a:p>
                  </a:txBody>
                  <a:tcPr/>
                </a:tc>
              </a:tr>
              <a:tr h="40964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35-44</a:t>
                      </a:r>
                      <a:r>
                        <a:rPr lang="en-US" sz="1800" baseline="0" dirty="0" smtClean="0"/>
                        <a:t> Years Old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19.7%  </a:t>
                      </a:r>
                      <a:r>
                        <a:rPr lang="en-US" sz="1800" dirty="0" smtClean="0"/>
                        <a:t>(15.6-23.8%)</a:t>
                      </a:r>
                      <a:endParaRPr lang="en-US" sz="1800" dirty="0"/>
                    </a:p>
                  </a:txBody>
                  <a:tcPr/>
                </a:tc>
              </a:tr>
              <a:tr h="40964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45-54</a:t>
                      </a:r>
                      <a:r>
                        <a:rPr lang="en-US" sz="1800" baseline="0" dirty="0" smtClean="0"/>
                        <a:t> Years Old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19.5%  </a:t>
                      </a:r>
                      <a:r>
                        <a:rPr lang="en-US" sz="1800" dirty="0" smtClean="0"/>
                        <a:t>(16-23%)</a:t>
                      </a:r>
                      <a:endParaRPr lang="en-US" sz="1800" dirty="0"/>
                    </a:p>
                  </a:txBody>
                  <a:tcPr/>
                </a:tc>
              </a:tr>
              <a:tr h="40964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55-64 Years Old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13.1%</a:t>
                      </a:r>
                      <a:r>
                        <a:rPr lang="en-US" sz="1800" dirty="0" smtClean="0"/>
                        <a:t>  (10.2-16%)</a:t>
                      </a:r>
                      <a:endParaRPr lang="en-US" sz="1800" dirty="0"/>
                    </a:p>
                  </a:txBody>
                  <a:tcPr/>
                </a:tc>
              </a:tr>
              <a:tr h="40964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65 +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3.5%  </a:t>
                      </a:r>
                      <a:r>
                        <a:rPr lang="en-US" sz="1800" dirty="0" smtClean="0"/>
                        <a:t>(2.3-4.7%)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9600" y="53340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BRFSS suppression rules remove cells that contain less than 50 observations or which have a confidence interval with a half-width greater than 10.  However, this is undoubtedly the group with highest prevalence, based on looking at combined data.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6172200"/>
            <a:ext cx="7543800" cy="276999"/>
          </a:xfrm>
          <a:prstGeom prst="rect">
            <a:avLst/>
          </a:prstGeom>
          <a:solidFill>
            <a:srgbClr val="0070C0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Delaware Health &amp; Social Services, Division of Public Health, Behavioral Risk Factor Survey (BRFS), 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No Change in Recent Years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6096000"/>
            <a:ext cx="8001000" cy="46166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2010.</a:t>
            </a:r>
          </a:p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Landline sample only.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Chronic Heavy Drinking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5.9%</a:t>
            </a:r>
            <a:r>
              <a:rPr lang="en-US" dirty="0" smtClean="0"/>
              <a:t> </a:t>
            </a:r>
            <a:r>
              <a:rPr lang="en-US" sz="2400" dirty="0" smtClean="0"/>
              <a:t>(4.7-7.1%)</a:t>
            </a:r>
            <a:r>
              <a:rPr lang="en-US" dirty="0" smtClean="0"/>
              <a:t> of Delaware adults report heavy drinking.</a:t>
            </a:r>
          </a:p>
          <a:p>
            <a:pPr lvl="1"/>
            <a:r>
              <a:rPr lang="en-US" i="1" dirty="0" smtClean="0">
                <a:solidFill>
                  <a:srgbClr val="0070C0"/>
                </a:solidFill>
              </a:rPr>
              <a:t>“Heavy drinking” is defined for this survey, as more than 2 drinks per day for men, and more than 1 drink per day for women.</a:t>
            </a:r>
          </a:p>
          <a:p>
            <a:r>
              <a:rPr lang="en-US" b="1" dirty="0" smtClean="0"/>
              <a:t>6.7%</a:t>
            </a:r>
            <a:r>
              <a:rPr lang="en-US" dirty="0" smtClean="0"/>
              <a:t> </a:t>
            </a:r>
            <a:r>
              <a:rPr lang="en-US" sz="2400" dirty="0" smtClean="0"/>
              <a:t>(4.7-8.7%)</a:t>
            </a:r>
            <a:r>
              <a:rPr lang="en-US" dirty="0" smtClean="0"/>
              <a:t> of males</a:t>
            </a:r>
          </a:p>
          <a:p>
            <a:r>
              <a:rPr lang="en-US" b="1" dirty="0" smtClean="0"/>
              <a:t>5.1%</a:t>
            </a:r>
            <a:r>
              <a:rPr lang="en-US" dirty="0" smtClean="0"/>
              <a:t> </a:t>
            </a:r>
            <a:r>
              <a:rPr lang="en-US" sz="2400" dirty="0" smtClean="0"/>
              <a:t>(3.9-6.3%)</a:t>
            </a:r>
            <a:r>
              <a:rPr lang="en-US" dirty="0" smtClean="0"/>
              <a:t>of females</a:t>
            </a:r>
          </a:p>
          <a:p>
            <a:r>
              <a:rPr lang="en-US" dirty="0" smtClean="0"/>
              <a:t>Delaware’s prevalence is about the same as the national median of </a:t>
            </a:r>
            <a:r>
              <a:rPr lang="en-US" b="1" dirty="0" smtClean="0"/>
              <a:t>5%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172" name="Picture 4" descr="C:\Documents and Settings\fred.breukelman\Local Settings\Temporary Internet Files\Content.IE5\LFGEI0PQ\MC90041360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304800"/>
            <a:ext cx="1290107" cy="140102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3400" y="5791200"/>
            <a:ext cx="8077200" cy="461665"/>
          </a:xfrm>
          <a:prstGeom prst="rect">
            <a:avLst/>
          </a:prstGeom>
          <a:solidFill>
            <a:srgbClr val="0070C0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2010.</a:t>
            </a:r>
          </a:p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National data from CDC, Behavioral Risk Factor Surveillance System (BRFSS), 2010.  Landline samples only.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Heavy Drinking by Race &amp; Education</a:t>
            </a: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28800"/>
          <a:ext cx="8229600" cy="372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/>
                <a:gridCol w="37338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Delaware Adults:</a:t>
                      </a:r>
                      <a:r>
                        <a:rPr lang="en-US" sz="2000" baseline="0" dirty="0" smtClean="0"/>
                        <a:t>  Heavy Drinking, 2010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White (non-Hispanic)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6.8%  </a:t>
                      </a:r>
                      <a:r>
                        <a:rPr lang="en-US" sz="1600" b="0" dirty="0" smtClean="0"/>
                        <a:t>(5.4-8.2%)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African American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1.8%  </a:t>
                      </a:r>
                      <a:r>
                        <a:rPr lang="en-US" sz="1600" dirty="0" smtClean="0"/>
                        <a:t>(0.2-3.4%)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Other Races (non-Hispanic)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4.3%</a:t>
                      </a:r>
                      <a:r>
                        <a:rPr lang="en-US" dirty="0" smtClean="0"/>
                        <a:t>  </a:t>
                      </a:r>
                      <a:r>
                        <a:rPr lang="en-US" sz="1600" dirty="0" smtClean="0"/>
                        <a:t>(0.6-8%)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Hispanic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6.8%</a:t>
                      </a:r>
                      <a:r>
                        <a:rPr lang="en-US" dirty="0" smtClean="0"/>
                        <a:t>  </a:t>
                      </a:r>
                      <a:r>
                        <a:rPr lang="en-US" sz="1600" dirty="0" smtClean="0"/>
                        <a:t>(0-15.8%)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Educational Level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Than High School Education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9.7%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(2.6-16.8%)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3559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High School or G.E.D.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6.4% 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( 4.2-8.6%)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Some Post High School Education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5.8% 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(3.3-8.3%)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College Degree or Higher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5%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(3.6-6.4%)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943600"/>
            <a:ext cx="8229600" cy="461665"/>
          </a:xfrm>
          <a:prstGeom prst="rect">
            <a:avLst/>
          </a:prstGeom>
          <a:solidFill>
            <a:srgbClr val="0070C0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2010.  </a:t>
            </a:r>
          </a:p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Landline sample only.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008" y="374904"/>
            <a:ext cx="840638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Behavioral Risk Factor Survey (BRFS)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6880"/>
            <a:ext cx="8467344" cy="4315968"/>
          </a:xfrm>
        </p:spPr>
        <p:txBody>
          <a:bodyPr>
            <a:normAutofit/>
          </a:bodyPr>
          <a:lstStyle/>
          <a:p>
            <a:r>
              <a:rPr lang="en-US" dirty="0" smtClean="0"/>
              <a:t>Random-sample telephone interview survey of non-institutionalized adult Delaware residents</a:t>
            </a:r>
          </a:p>
          <a:p>
            <a:r>
              <a:rPr lang="en-US" dirty="0" smtClean="0"/>
              <a:t>Ongoing survey; data reported on calendar-year basis</a:t>
            </a:r>
          </a:p>
          <a:p>
            <a:r>
              <a:rPr lang="en-US" dirty="0" smtClean="0"/>
              <a:t>Annual sample size &gt; 4,000 adults age 18 and older</a:t>
            </a:r>
          </a:p>
          <a:p>
            <a:r>
              <a:rPr lang="en-US" dirty="0" smtClean="0"/>
              <a:t>Stratified by county since 2000, and now Wilmington</a:t>
            </a:r>
          </a:p>
          <a:p>
            <a:r>
              <a:rPr lang="en-US" dirty="0" smtClean="0"/>
              <a:t>Interviewing conducted by U.D. Center for Applied Demography and Survey Research (CADSR)</a:t>
            </a:r>
          </a:p>
          <a:p>
            <a:endParaRPr lang="en-US" dirty="0"/>
          </a:p>
        </p:txBody>
      </p:sp>
      <p:pic>
        <p:nvPicPr>
          <p:cNvPr id="7" name="Picture 6" descr="brfss turning_inf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3638" y="5569578"/>
            <a:ext cx="4193765" cy="700539"/>
          </a:xfrm>
          <a:prstGeom prst="rect">
            <a:avLst/>
          </a:prstGeom>
        </p:spPr>
      </p:pic>
      <p:pic>
        <p:nvPicPr>
          <p:cNvPr id="3075" name="Picture 3" descr="C:\Documents and Settings\fred.breukelman\Local Settings\Temporary Internet Files\Content.IE5\H3LC38HK\MP900438367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8962" y="5019675"/>
            <a:ext cx="1818742" cy="121769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5638800" y="5562600"/>
            <a:ext cx="3048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Little Change in Adult Heavy Drinking </a:t>
            </a:r>
            <a:br>
              <a:rPr lang="en-US" sz="3600" dirty="0" smtClean="0"/>
            </a:b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24000"/>
          <a:ext cx="8714746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6324600"/>
            <a:ext cx="8153400" cy="276999"/>
          </a:xfrm>
          <a:prstGeom prst="rect">
            <a:avLst/>
          </a:prstGeom>
          <a:solidFill>
            <a:srgbClr val="0070C0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 2001-2010.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838200"/>
            <a:ext cx="3286125" cy="5970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Alcohol Abuse by County: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743200"/>
          <a:ext cx="82296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County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Heavy Drinking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Binge Drinking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New Castle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6.5%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21%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Kent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Sussex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5.6%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16.8%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1981200"/>
            <a:ext cx="3352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(landline data only)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5562600"/>
            <a:ext cx="8229600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landline, 2010.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Cell Phone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3891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Addition of the cell phone sample in 2010 had no impact on the overall prevalence rate for </a:t>
            </a:r>
            <a:r>
              <a:rPr lang="en-US" sz="2800" b="1" dirty="0" smtClean="0"/>
              <a:t>binge drinking</a:t>
            </a:r>
            <a:r>
              <a:rPr lang="en-US" sz="2800" dirty="0" smtClean="0"/>
              <a:t>:</a:t>
            </a:r>
          </a:p>
          <a:p>
            <a:pPr lvl="1"/>
            <a:r>
              <a:rPr lang="en-US" sz="2800" dirty="0" smtClean="0"/>
              <a:t>Landline = </a:t>
            </a:r>
            <a:r>
              <a:rPr lang="en-US" sz="2800" b="1" dirty="0" smtClean="0"/>
              <a:t>18.8</a:t>
            </a:r>
            <a:r>
              <a:rPr lang="en-US" sz="2800" dirty="0" smtClean="0"/>
              <a:t>%; LLCP/new weights = </a:t>
            </a:r>
            <a:r>
              <a:rPr lang="en-US" sz="2800" b="1" dirty="0" smtClean="0"/>
              <a:t>18.7</a:t>
            </a:r>
            <a:r>
              <a:rPr lang="en-US" sz="2800" dirty="0" smtClean="0"/>
              <a:t>%</a:t>
            </a:r>
          </a:p>
          <a:p>
            <a:r>
              <a:rPr lang="en-US" sz="2800" dirty="0" smtClean="0"/>
              <a:t>The impact on prevalence of </a:t>
            </a:r>
            <a:r>
              <a:rPr lang="en-US" sz="2800" b="1" dirty="0" smtClean="0"/>
              <a:t>heavy drinkin</a:t>
            </a:r>
            <a:r>
              <a:rPr lang="en-US" sz="2800" dirty="0" smtClean="0"/>
              <a:t>g was                 insignificant:</a:t>
            </a:r>
          </a:p>
          <a:p>
            <a:pPr lvl="1"/>
            <a:r>
              <a:rPr lang="en-US" sz="2800" dirty="0" smtClean="0"/>
              <a:t>Landline = </a:t>
            </a:r>
            <a:r>
              <a:rPr lang="en-US" sz="2800" b="1" dirty="0" smtClean="0"/>
              <a:t>5.9</a:t>
            </a:r>
            <a:r>
              <a:rPr lang="en-US" sz="2800" dirty="0" smtClean="0"/>
              <a:t>%; LLCP/new weights = </a:t>
            </a:r>
            <a:r>
              <a:rPr lang="en-US" sz="2800" b="1" dirty="0" smtClean="0"/>
              <a:t>6.3</a:t>
            </a:r>
            <a:r>
              <a:rPr lang="en-US" sz="2800" dirty="0" smtClean="0"/>
              <a:t>%</a:t>
            </a:r>
          </a:p>
        </p:txBody>
      </p:sp>
      <p:pic>
        <p:nvPicPr>
          <p:cNvPr id="4" name="Picture 3" descr="acer_inspire_smartphone_moc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703336">
            <a:off x="7508314" y="4291165"/>
            <a:ext cx="1401416" cy="24500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638800"/>
            <a:ext cx="6477000" cy="261610"/>
          </a:xfrm>
          <a:prstGeom prst="rect">
            <a:avLst/>
          </a:prstGeom>
          <a:solidFill>
            <a:srgbClr val="0070C0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Source:  DHSS, Division of Public Health, Behavioral Risk Factor Survey (BRFSS), combined data, 2010.</a:t>
            </a:r>
            <a:endParaRPr lang="en-US" sz="11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Overweight, Obesity &amp; Nutrition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362200" y="3276600"/>
            <a:ext cx="4300180" cy="2772230"/>
            <a:chOff x="2909219" y="3320990"/>
            <a:chExt cx="4300180" cy="2772230"/>
          </a:xfrm>
        </p:grpSpPr>
        <p:pic>
          <p:nvPicPr>
            <p:cNvPr id="5" name="Picture 4" descr="New Picture.bmp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98350">
              <a:off x="2909219" y="3320990"/>
              <a:ext cx="2295499" cy="2726307"/>
            </a:xfrm>
            <a:prstGeom prst="rect">
              <a:avLst/>
            </a:prstGeom>
          </p:spPr>
        </p:pic>
        <p:pic>
          <p:nvPicPr>
            <p:cNvPr id="6" name="Picture 5" descr="HEAL plan cove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53747">
              <a:off x="5159960" y="3346972"/>
              <a:ext cx="2049439" cy="2746248"/>
            </a:xfrm>
            <a:prstGeom prst="rect">
              <a:avLst/>
            </a:prstGeom>
            <a:ln w="15875">
              <a:solidFill>
                <a:schemeClr val="bg2">
                  <a:lumMod val="50000"/>
                </a:schemeClr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488302" y="457201"/>
          <a:ext cx="8407406" cy="5943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6400800"/>
            <a:ext cx="7924800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 multi-mode, 2010.</a:t>
            </a:r>
            <a:endParaRPr lang="en-US" sz="1200" i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7200" y="48768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BMI &lt;25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0" y="2895600"/>
            <a:ext cx="144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BMI ≥30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Weight by Gender, Education: 2010</a:t>
            </a:r>
            <a:br>
              <a:rPr lang="en-US" dirty="0" smtClean="0"/>
            </a:br>
            <a:r>
              <a:rPr lang="en-US" sz="2700" dirty="0" smtClean="0"/>
              <a:t>(landline data only)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86000"/>
          <a:ext cx="8229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Demographic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Overweight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Obese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00CC"/>
                          </a:solidFill>
                        </a:rPr>
                        <a:t>Male</a:t>
                      </a:r>
                      <a:endParaRPr lang="en-US" sz="2400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00CC"/>
                          </a:solidFill>
                        </a:rPr>
                        <a:t>42.1%</a:t>
                      </a:r>
                      <a:endParaRPr lang="en-US" sz="2400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00CC"/>
                          </a:solidFill>
                        </a:rPr>
                        <a:t>29.2%</a:t>
                      </a:r>
                      <a:endParaRPr lang="en-US" sz="2400" b="1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00CC"/>
                          </a:solidFill>
                        </a:rPr>
                        <a:t>Female</a:t>
                      </a:r>
                      <a:endParaRPr lang="en-US" sz="2400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00CC"/>
                          </a:solidFill>
                        </a:rPr>
                        <a:t>28.7%</a:t>
                      </a:r>
                      <a:endParaRPr lang="en-US" sz="2400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00CC"/>
                          </a:solidFill>
                        </a:rPr>
                        <a:t>28.3%</a:t>
                      </a:r>
                      <a:endParaRPr lang="en-US" sz="2400" b="1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 H.S. Education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27.6%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31.3%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High School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37.5%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30.8%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Some</a:t>
                      </a:r>
                      <a:r>
                        <a:rPr lang="en-US" sz="2400" baseline="0" dirty="0" smtClean="0"/>
                        <a:t> Post H.S.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33.6%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32.8%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College Graduate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36.2%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23.8%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5867400"/>
            <a:ext cx="8153400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 , 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Obesity by Income, 2010</a:t>
            </a:r>
            <a:br>
              <a:rPr lang="en-US" dirty="0" smtClean="0"/>
            </a:br>
            <a:r>
              <a:rPr lang="en-US" sz="3100" dirty="0" smtClean="0"/>
              <a:t>(landline data only)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743200"/>
                <a:gridCol w="2514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Income Level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Overweight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Obese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&lt;</a:t>
                      </a:r>
                      <a:r>
                        <a:rPr lang="en-US" sz="3200" baseline="0" dirty="0" smtClean="0"/>
                        <a:t> $15,000/yr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30.9%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38.1%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$15,000-24,999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28.8%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37.2%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$25,000-34,999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31.3%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31%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$35,000-49,999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40%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33.5%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$50,000-74,999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33.9%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32.3%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≥$75,000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38.4%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22.8%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6324600"/>
            <a:ext cx="8229600" cy="261610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 , 2010.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228600" y="609600"/>
          <a:ext cx="8543925" cy="581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8229600" cy="261610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 only, 2010.</a:t>
            </a:r>
            <a:endParaRPr lang="en-US" sz="11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609600" y="762000"/>
          <a:ext cx="7610980" cy="5529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6400800"/>
            <a:ext cx="8153400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Delaware Health &amp; Social Services, Division of Public Health, Behavioral Risk Factor Survey (BRFS), 1990-2010.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533400" y="914400"/>
          <a:ext cx="8197458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6248400"/>
            <a:ext cx="8305800" cy="400110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 sz="1000"/>
            </a:pPr>
            <a:r>
              <a:rPr lang="en-US" i="1" dirty="0" smtClean="0">
                <a:solidFill>
                  <a:schemeClr val="bg1"/>
                </a:solidFill>
                <a:latin typeface="Arial"/>
                <a:cs typeface="Arial"/>
              </a:rPr>
              <a:t>Source:  Delaware Health and Social Services, Division of Public Health, Behavioral Risk Factor Survey (BRFS), 2005-2010.</a:t>
            </a:r>
          </a:p>
          <a:p>
            <a:pPr algn="ctr">
              <a:defRPr sz="1000"/>
            </a:pPr>
            <a:r>
              <a:rPr lang="en-US" i="1" dirty="0" smtClean="0">
                <a:solidFill>
                  <a:schemeClr val="bg1"/>
                </a:solidFill>
                <a:latin typeface="Arial"/>
                <a:cs typeface="Arial"/>
              </a:rPr>
              <a:t>Overweight = BMI 25-29.9; Obese = BMI 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≥</a:t>
            </a:r>
            <a:r>
              <a:rPr lang="en-US" i="1" dirty="0" smtClean="0">
                <a:solidFill>
                  <a:schemeClr val="bg1"/>
                </a:solidFill>
                <a:latin typeface="Arial"/>
                <a:cs typeface="Arial"/>
              </a:rPr>
              <a:t>30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fred.breukelman\Local Settings\Temporary Internet Files\Content.IE5\U5OYJIQL\MP900422208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800" y="0"/>
            <a:ext cx="838200" cy="1256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" y="2040255"/>
            <a:ext cx="8369808" cy="457504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Does not include institutionalized adults</a:t>
            </a:r>
          </a:p>
          <a:p>
            <a:r>
              <a:rPr lang="en-US" sz="2800" dirty="0" smtClean="0"/>
              <a:t>Self-reported data</a:t>
            </a:r>
          </a:p>
          <a:p>
            <a:r>
              <a:rPr lang="en-US" sz="2800" dirty="0" smtClean="0"/>
              <a:t>Declining response rates in all surveys due to social and technological changes</a:t>
            </a:r>
          </a:p>
          <a:p>
            <a:r>
              <a:rPr lang="en-US" sz="2800" dirty="0" smtClean="0"/>
              <a:t>Landline calls only from 2005 to 2010</a:t>
            </a:r>
          </a:p>
          <a:p>
            <a:r>
              <a:rPr lang="en-US" sz="2800" dirty="0" smtClean="0"/>
              <a:t>Rapidly increasing proportion of “cell phone only” and “cell phone primarily” households, especially among young and minority populations</a:t>
            </a:r>
          </a:p>
        </p:txBody>
      </p:sp>
      <p:pic>
        <p:nvPicPr>
          <p:cNvPr id="6146" name="Picture 2" descr="C:\Documents and Settings\fred.breukelman\Local Settings\Temporary Internet Files\Content.IE5\LBENWV5C\MC90043441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5696" y="332232"/>
            <a:ext cx="16256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143000"/>
          </a:xfrm>
        </p:spPr>
        <p:txBody>
          <a:bodyPr/>
          <a:lstStyle/>
          <a:p>
            <a:r>
              <a:rPr lang="en-US" sz="2800" dirty="0" smtClean="0"/>
              <a:t>(landline only)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914400" y="1219200"/>
          <a:ext cx="7119937" cy="5172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6248400"/>
            <a:ext cx="8153400" cy="430887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Source: Delaware Health &amp; Social Services, Division of Public Health, Behavioral Risk Factor Survey (BRFS), landline data only, 2010.  </a:t>
            </a:r>
          </a:p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Overweight = BMI 25-29.9; Obesity = BMI </a:t>
            </a:r>
            <a:r>
              <a:rPr lang="en-US" sz="1100" dirty="0" smtClean="0">
                <a:solidFill>
                  <a:schemeClr val="bg1"/>
                </a:solidFill>
                <a:cs typeface="Arial"/>
              </a:rPr>
              <a:t>≥</a:t>
            </a:r>
            <a:r>
              <a:rPr lang="en-US" sz="1100" i="1" dirty="0" smtClean="0">
                <a:solidFill>
                  <a:schemeClr val="bg1"/>
                </a:solidFill>
              </a:rPr>
              <a:t>30.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381000" y="685800"/>
          <a:ext cx="8384822" cy="552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248400"/>
            <a:ext cx="8229600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(BRRS), 2000-2010.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_map_lt_yello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800" y="838201"/>
            <a:ext cx="3048000" cy="6019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Obesity &amp; Overweight x County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819400"/>
          <a:ext cx="82296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County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Overweight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Obese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New Castle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33.3%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26.8%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Kent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38.8%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31.9%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Sussex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37.7%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31.8%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334000"/>
            <a:ext cx="8229600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landline, 2010.</a:t>
            </a:r>
            <a:endParaRPr lang="en-US" sz="1200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0574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(landline data only)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oup_gre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5105400"/>
            <a:ext cx="1938803" cy="1289304"/>
          </a:xfrm>
          <a:prstGeom prst="rect">
            <a:avLst/>
          </a:prstGeom>
        </p:spPr>
      </p:pic>
      <p:pic>
        <p:nvPicPr>
          <p:cNvPr id="4" name="Picture 3" descr="halfplate_nof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9400" y="1295400"/>
            <a:ext cx="2213043" cy="1600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305800" cy="1143000"/>
          </a:xfrm>
        </p:spPr>
        <p:txBody>
          <a:bodyPr/>
          <a:lstStyle/>
          <a:p>
            <a:r>
              <a:rPr lang="en-US" dirty="0" smtClean="0"/>
              <a:t>Fruits and Veggies</a:t>
            </a:r>
            <a:endParaRPr lang="en-US" dirty="0"/>
          </a:p>
        </p:txBody>
      </p:sp>
      <p:pic>
        <p:nvPicPr>
          <p:cNvPr id="3" name="Picture 2" descr="DSCN31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38400" y="2438400"/>
            <a:ext cx="4419600" cy="331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300037" y="519112"/>
          <a:ext cx="8543925" cy="581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6324600"/>
            <a:ext cx="8229600" cy="430887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 only, 2000-2009.  Questions asked in alternate years.</a:t>
            </a:r>
            <a:endParaRPr lang="en-US" sz="11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fred.breukelman\Local Settings\Temporary Internet Files\Content.IE5\UYPWLHGW\MP90044250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81200"/>
            <a:ext cx="2091199" cy="3352800"/>
          </a:xfrm>
          <a:prstGeom prst="rect">
            <a:avLst/>
          </a:prstGeom>
          <a:noFill/>
        </p:spPr>
      </p:pic>
      <p:pic>
        <p:nvPicPr>
          <p:cNvPr id="7" name="Picture 6" descr="light weigh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1800" y="2819400"/>
            <a:ext cx="2226483" cy="3031236"/>
          </a:xfrm>
          <a:prstGeom prst="rect">
            <a:avLst/>
          </a:prstGeom>
        </p:spPr>
      </p:pic>
      <p:pic>
        <p:nvPicPr>
          <p:cNvPr id="8" name="Picture 7" descr="2cyclist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3429000"/>
            <a:ext cx="3333750" cy="266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05800" cy="1143000"/>
          </a:xfrm>
        </p:spPr>
        <p:txBody>
          <a:bodyPr/>
          <a:lstStyle/>
          <a:p>
            <a:r>
              <a:rPr lang="en-US" dirty="0" smtClean="0"/>
              <a:t>Healthy Physical Activity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991" t="1359" r="929" b="2134"/>
          <a:stretch>
            <a:fillRect/>
          </a:stretch>
        </p:blipFill>
        <p:spPr bwMode="auto">
          <a:xfrm>
            <a:off x="762000" y="838200"/>
            <a:ext cx="7543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81000" y="6324600"/>
            <a:ext cx="8458200" cy="261610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Source:  Delaware Health &amp; Social Services, Division of Public Health, Behavioral  Risk Factor Survey (BRFS), landline only, 2009.</a:t>
            </a:r>
            <a:endParaRPr lang="en-US" sz="11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228600" y="990600"/>
          <a:ext cx="8543925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Slow, but Steady Improvement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6248400"/>
            <a:ext cx="8382000" cy="430887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2003-2009.</a:t>
            </a:r>
          </a:p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Questions asked in odd-numbered years.</a:t>
            </a:r>
            <a:r>
              <a:rPr lang="en-US" sz="1100" dirty="0" smtClean="0">
                <a:solidFill>
                  <a:schemeClr val="bg1"/>
                </a:solidFill>
              </a:rPr>
              <a:t>  *2009 data are combined landline-cell phone sample with raking weights.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r>
              <a:rPr lang="en-US" dirty="0" smtClean="0"/>
              <a:t>Physical Activity: 2009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939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Decreases steadily with age, from 58.3% of 18-24 year olds to 41.3% of those over 65.  </a:t>
            </a:r>
          </a:p>
          <a:p>
            <a:r>
              <a:rPr lang="en-US" dirty="0" smtClean="0"/>
              <a:t>Most of the older adults meet only the recommendations for moderate activity.</a:t>
            </a:r>
          </a:p>
          <a:p>
            <a:r>
              <a:rPr lang="en-US" dirty="0" smtClean="0"/>
              <a:t>Meeting recommendations for </a:t>
            </a:r>
            <a:r>
              <a:rPr lang="en-US" b="1" dirty="0" smtClean="0"/>
              <a:t>both</a:t>
            </a:r>
            <a:r>
              <a:rPr lang="en-US" dirty="0" smtClean="0"/>
              <a:t> (moderate and vigorous activity) increases with income and education.</a:t>
            </a:r>
          </a:p>
          <a:p>
            <a:r>
              <a:rPr lang="en-US" dirty="0" smtClean="0"/>
              <a:t>Moderate activity is not significantly impacted by education or income.</a:t>
            </a:r>
          </a:p>
          <a:p>
            <a:r>
              <a:rPr lang="en-US" dirty="0" smtClean="0"/>
              <a:t>Men (53.8%) are more likely to meet recommendations than women (48.3%).</a:t>
            </a:r>
          </a:p>
          <a:p>
            <a:r>
              <a:rPr lang="en-US" dirty="0" smtClean="0"/>
              <a:t>There is no significant difference by race/ethnicity.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6248400"/>
            <a:ext cx="8001000" cy="430887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2003-2009.</a:t>
            </a:r>
          </a:p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Questions asked in odd-numbered years.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7772400" cy="1362456"/>
          </a:xfrm>
        </p:spPr>
        <p:txBody>
          <a:bodyPr/>
          <a:lstStyle/>
          <a:p>
            <a:r>
              <a:rPr lang="en-US" dirty="0" smtClean="0"/>
              <a:t>Cancer Screening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454728"/>
            <a:ext cx="7772400" cy="1509712"/>
          </a:xfrm>
        </p:spPr>
        <p:txBody>
          <a:bodyPr/>
          <a:lstStyle/>
          <a:p>
            <a:r>
              <a:rPr lang="en-US" dirty="0" smtClean="0"/>
              <a:t>colonoscopy, mammography, Pap testing, prostate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505200"/>
            <a:ext cx="43815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 b="5893"/>
          <a:stretch>
            <a:fillRect/>
          </a:stretch>
        </p:blipFill>
        <p:spPr bwMode="auto">
          <a:xfrm>
            <a:off x="1676400" y="2743200"/>
            <a:ext cx="5638800" cy="353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314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Cell Phone-Only Varies by Region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947" y="1491795"/>
            <a:ext cx="8229600" cy="2215415"/>
          </a:xfrm>
        </p:spPr>
        <p:txBody>
          <a:bodyPr/>
          <a:lstStyle/>
          <a:p>
            <a:r>
              <a:rPr lang="en-US" dirty="0" smtClean="0"/>
              <a:t>Lowest prevalence in Northeast, and West</a:t>
            </a:r>
          </a:p>
          <a:p>
            <a:r>
              <a:rPr lang="en-US" dirty="0" smtClean="0"/>
              <a:t>Highest prevalence in Central and South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Improvement in CRC Screening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891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Delaware is in the </a:t>
            </a:r>
            <a:r>
              <a:rPr lang="en-US" sz="2800" b="1" dirty="0" smtClean="0"/>
              <a:t>top 5 states</a:t>
            </a:r>
            <a:r>
              <a:rPr lang="en-US" sz="2800" dirty="0" smtClean="0"/>
              <a:t> in the nation for prevalence of colorectal screening.</a:t>
            </a:r>
          </a:p>
          <a:p>
            <a:r>
              <a:rPr lang="en-US" sz="2800" dirty="0" smtClean="0"/>
              <a:t>For the past three years, there has been </a:t>
            </a:r>
            <a:r>
              <a:rPr lang="en-US" sz="2800" b="1" dirty="0" smtClean="0"/>
              <a:t>no significant disparity</a:t>
            </a:r>
            <a:r>
              <a:rPr lang="en-US" sz="2800" dirty="0" smtClean="0"/>
              <a:t> between rates for white and African American adults.</a:t>
            </a:r>
          </a:p>
          <a:p>
            <a:r>
              <a:rPr lang="en-US" sz="2800" dirty="0" smtClean="0"/>
              <a:t>We do not yet know if the addition of cell phone sampling and new weights will affect the CRC screening data.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304800" y="685800"/>
          <a:ext cx="8543925" cy="581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6324600"/>
            <a:ext cx="8382000" cy="261610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1999-2010.</a:t>
            </a:r>
            <a:endParaRPr lang="en-US" sz="11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304800" y="609600"/>
          <a:ext cx="8543925" cy="581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6324600"/>
            <a:ext cx="8534400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  <a:latin typeface="Arial"/>
                <a:cs typeface="Arial"/>
              </a:rPr>
              <a:t>Source: Delaware Health &amp; Social Services, Division of Public Health, Behavioral Risk Factor Survey (BRFS), 2004-2010.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304800" y="533400"/>
          <a:ext cx="8543925" cy="581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6324600"/>
            <a:ext cx="8229600" cy="276999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landline, 2008-2010.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2012 Extra PSA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389120"/>
          </a:xfrm>
        </p:spPr>
        <p:txBody>
          <a:bodyPr/>
          <a:lstStyle/>
          <a:p>
            <a:r>
              <a:rPr lang="en-US" dirty="0" smtClean="0"/>
              <a:t>Decision making module</a:t>
            </a:r>
          </a:p>
          <a:p>
            <a:r>
              <a:rPr lang="en-US" dirty="0" smtClean="0"/>
              <a:t>Which of the following best describes the decision to have a PSA test done?</a:t>
            </a:r>
          </a:p>
          <a:p>
            <a:pPr lvl="1"/>
            <a:r>
              <a:rPr lang="en-US" dirty="0" smtClean="0"/>
              <a:t>You made the decision alone</a:t>
            </a:r>
          </a:p>
          <a:p>
            <a:pPr lvl="1"/>
            <a:r>
              <a:rPr lang="en-US" dirty="0" smtClean="0"/>
              <a:t>Your doctor, nurse or health care provider made the decision alone.</a:t>
            </a:r>
          </a:p>
          <a:p>
            <a:pPr lvl="1"/>
            <a:r>
              <a:rPr lang="en-US" dirty="0" smtClean="0"/>
              <a:t>You and one or more other persons made the decision together.</a:t>
            </a:r>
          </a:p>
          <a:p>
            <a:pPr lvl="1"/>
            <a:r>
              <a:rPr lang="en-US" dirty="0" smtClean="0"/>
              <a:t>You don’t remember.</a:t>
            </a:r>
          </a:p>
          <a:p>
            <a:r>
              <a:rPr lang="en-US" dirty="0" smtClean="0"/>
              <a:t>Who made the decision with you?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304800" y="609600"/>
          <a:ext cx="8543925" cy="581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6172200"/>
            <a:ext cx="8305800" cy="276999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 Delaware Health &amp; Social Services, Division of Public Health, Behavioral Risk Factor Survey (BRFS), landline, 2000-2010.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300037" y="519112"/>
          <a:ext cx="8543925" cy="581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6324600"/>
            <a:ext cx="8382000" cy="276999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1"/>
                </a:solidFill>
              </a:rPr>
              <a:t>Source: Delaware Health &amp; Social Services, Division of Public Health, Behavioral Risk Factor Survey (BRFS), landline, 2000-2010.</a:t>
            </a:r>
            <a:endParaRPr lang="en-US" sz="12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BRFS on the Web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600200"/>
            <a:ext cx="8098536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hlinkClick r:id="rId2"/>
              </a:rPr>
              <a:t>dhss.delaware.gov/dph/dpc/brfsurveys.html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438400"/>
            <a:ext cx="5761374" cy="4191000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138" y="487520"/>
            <a:ext cx="8229600" cy="1143000"/>
          </a:xfrm>
        </p:spPr>
        <p:txBody>
          <a:bodyPr/>
          <a:lstStyle/>
          <a:p>
            <a:r>
              <a:rPr lang="en-US" dirty="0" smtClean="0"/>
              <a:t>Rapidly Changing Trend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500438" y="1672389"/>
          <a:ext cx="5089525" cy="457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338" y="1941346"/>
            <a:ext cx="30194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89947" y="6244389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 smtClean="0"/>
              <a:t>Source: National Center for Health Statistics, National Health Interview Survey, reported in </a:t>
            </a:r>
            <a:r>
              <a:rPr lang="en-US" sz="900" dirty="0" smtClean="0"/>
              <a:t>National Health Statistics Reports, </a:t>
            </a:r>
            <a:r>
              <a:rPr lang="en-US" sz="900" i="1" dirty="0" smtClean="0"/>
              <a:t>39, April 20, 2011.</a:t>
            </a:r>
            <a:endParaRPr lang="en-US" sz="9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How the BRFSS is Adapting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467600" cy="4389120"/>
          </a:xfrm>
        </p:spPr>
        <p:txBody>
          <a:bodyPr>
            <a:noAutofit/>
          </a:bodyPr>
          <a:lstStyle/>
          <a:p>
            <a:r>
              <a:rPr lang="en-US" sz="2800" dirty="0" smtClean="0"/>
              <a:t>We tested cell phone interviewing in 2009 and  2010</a:t>
            </a:r>
          </a:p>
          <a:p>
            <a:r>
              <a:rPr lang="en-US" sz="2800" dirty="0" smtClean="0"/>
              <a:t>Other methods are being explored and tested, including:</a:t>
            </a:r>
          </a:p>
          <a:p>
            <a:pPr lvl="1"/>
            <a:r>
              <a:rPr lang="en-US" sz="2800" dirty="0" smtClean="0"/>
              <a:t>Internet follow-up survey</a:t>
            </a:r>
          </a:p>
          <a:p>
            <a:r>
              <a:rPr lang="en-US" sz="2800" dirty="0" smtClean="0"/>
              <a:t>New method of “weighting” the data to make it conform more closely with the real population of Delaware, based on 2010 census.</a:t>
            </a:r>
          </a:p>
          <a:p>
            <a:pPr lvl="1"/>
            <a:r>
              <a:rPr lang="en-US" sz="2800" dirty="0" smtClean="0"/>
              <a:t>From standard weights to “raking” weights</a:t>
            </a:r>
            <a:endParaRPr lang="en-US" sz="2800" dirty="0"/>
          </a:p>
        </p:txBody>
      </p:sp>
      <p:pic>
        <p:nvPicPr>
          <p:cNvPr id="4098" name="Picture 2" descr="C:\Documents and Settings\fred.breukelman\Local Settings\Temporary Internet Files\Content.IE5\MUNK12YW\MP900438950[1].jpg"/>
          <p:cNvPicPr>
            <a:picLocks noChangeAspect="1" noChangeArrowheads="1"/>
          </p:cNvPicPr>
          <p:nvPr/>
        </p:nvPicPr>
        <p:blipFill>
          <a:blip r:embed="rId2" cstate="print"/>
          <a:srcRect l="13048" t="6500" r="44256" b="7500"/>
          <a:stretch>
            <a:fillRect/>
          </a:stretch>
        </p:blipFill>
        <p:spPr bwMode="auto">
          <a:xfrm>
            <a:off x="7800247" y="2362200"/>
            <a:ext cx="1343753" cy="1804416"/>
          </a:xfrm>
          <a:prstGeom prst="rect">
            <a:avLst/>
          </a:prstGeom>
          <a:noFill/>
        </p:spPr>
      </p:pic>
      <p:pic>
        <p:nvPicPr>
          <p:cNvPr id="2051" name="Picture 3" descr="C:\Documents and Settings\fred.breukelman\Local Settings\Temporary Internet Files\Content.IE5\ZGK6MVK1\MP900442501[1].jpg"/>
          <p:cNvPicPr>
            <a:picLocks noChangeAspect="1" noChangeArrowheads="1"/>
          </p:cNvPicPr>
          <p:nvPr/>
        </p:nvPicPr>
        <p:blipFill>
          <a:blip r:embed="rId3" cstate="print"/>
          <a:srcRect t="4444" b="14286"/>
          <a:stretch>
            <a:fillRect/>
          </a:stretch>
        </p:blipFill>
        <p:spPr bwMode="auto">
          <a:xfrm>
            <a:off x="7772400" y="4369527"/>
            <a:ext cx="1371600" cy="1672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062" t="2749" r="3093" b="6529"/>
          <a:stretch>
            <a:fillRect/>
          </a:stretch>
        </p:blipFill>
        <p:spPr bwMode="auto">
          <a:xfrm>
            <a:off x="685800" y="914400"/>
            <a:ext cx="7816272" cy="5607325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2168"/>
            <a:ext cx="8229600" cy="1143000"/>
          </a:xfrm>
        </p:spPr>
        <p:txBody>
          <a:bodyPr/>
          <a:lstStyle/>
          <a:p>
            <a:r>
              <a:rPr lang="en-US" dirty="0" smtClean="0"/>
              <a:t>Changeover This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BRFS is now a multi-mode survey</a:t>
            </a:r>
          </a:p>
          <a:p>
            <a:r>
              <a:rPr lang="en-US" sz="3200" dirty="0" smtClean="0"/>
              <a:t>2011 data – to be released early in 2012 – will be reported with combined modes and new weights.</a:t>
            </a:r>
          </a:p>
          <a:p>
            <a:endParaRPr lang="en-US" dirty="0"/>
          </a:p>
        </p:txBody>
      </p:sp>
      <p:pic>
        <p:nvPicPr>
          <p:cNvPr id="5122" name="Picture 2" descr="C:\Documents and Settings\fred.breukelman\Local Settings\Temporary Internet Files\Content.IE5\H3LC38HK\MC90043480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6485" y="3846649"/>
            <a:ext cx="2852814" cy="28528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61106" y="4343024"/>
            <a:ext cx="1121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2011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955</TotalTime>
  <Words>3043</Words>
  <Application>Microsoft Office PowerPoint</Application>
  <PresentationFormat>On-screen Show (4:3)</PresentationFormat>
  <Paragraphs>425</Paragraphs>
  <Slides>57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Flow</vt:lpstr>
      <vt:lpstr>Cancer-Related Behavioral Risk Factors of Delaware Adults:  2009-2010 Data</vt:lpstr>
      <vt:lpstr>Adult Data from BRFSS</vt:lpstr>
      <vt:lpstr>Behavioral Risk Factor Survey (BRFS)</vt:lpstr>
      <vt:lpstr>Limitations</vt:lpstr>
      <vt:lpstr>Cell Phone-Only Varies by Region</vt:lpstr>
      <vt:lpstr>Rapidly Changing Trend</vt:lpstr>
      <vt:lpstr>How the BRFSS is Adapting</vt:lpstr>
      <vt:lpstr>Slide 8</vt:lpstr>
      <vt:lpstr>Changeover This Year</vt:lpstr>
      <vt:lpstr>What These Changes Will Mean</vt:lpstr>
      <vt:lpstr>Delaware Adult Tobacco Use </vt:lpstr>
      <vt:lpstr>Slide 12</vt:lpstr>
      <vt:lpstr>Current Smoking x Income &amp; Education</vt:lpstr>
      <vt:lpstr>Other 2010 Tobacco Information </vt:lpstr>
      <vt:lpstr>Change In Smoking Initiation?</vt:lpstr>
      <vt:lpstr>Smoking by County: 2010</vt:lpstr>
      <vt:lpstr>Slide 17</vt:lpstr>
      <vt:lpstr>Problems with 2009-10 data:</vt:lpstr>
      <vt:lpstr>Are you ready? Impact of Cell Phone Sample:</vt:lpstr>
      <vt:lpstr>Slide 20</vt:lpstr>
      <vt:lpstr>Slide 21</vt:lpstr>
      <vt:lpstr>Alcohol Use and Abuse</vt:lpstr>
      <vt:lpstr>Alcohol Use Among DE Adults</vt:lpstr>
      <vt:lpstr>“Binge” or Acute Drinking</vt:lpstr>
      <vt:lpstr>Binge Drinking by Race  &amp; Education – a somewhat different picture</vt:lpstr>
      <vt:lpstr>Binge Drinking by Age</vt:lpstr>
      <vt:lpstr>No Change in Recent Years</vt:lpstr>
      <vt:lpstr>Chronic Heavy Drinking</vt:lpstr>
      <vt:lpstr>Heavy Drinking by Race &amp; Education</vt:lpstr>
      <vt:lpstr>Little Change in Adult Heavy Drinking  </vt:lpstr>
      <vt:lpstr>Alcohol Abuse by County:</vt:lpstr>
      <vt:lpstr>Cell Phone Impact</vt:lpstr>
      <vt:lpstr>Overweight, Obesity &amp; Nutrition</vt:lpstr>
      <vt:lpstr>Slide 34</vt:lpstr>
      <vt:lpstr>Weight by Gender, Education: 2010 (landline data only)</vt:lpstr>
      <vt:lpstr>Obesity by Income, 2010 (landline data only)</vt:lpstr>
      <vt:lpstr>Slide 37</vt:lpstr>
      <vt:lpstr>Slide 38</vt:lpstr>
      <vt:lpstr>Slide 39</vt:lpstr>
      <vt:lpstr>(landline only)</vt:lpstr>
      <vt:lpstr>Slide 41</vt:lpstr>
      <vt:lpstr>Obesity &amp; Overweight x County</vt:lpstr>
      <vt:lpstr>Fruits and Veggies</vt:lpstr>
      <vt:lpstr>Slide 44</vt:lpstr>
      <vt:lpstr>Healthy Physical Activity</vt:lpstr>
      <vt:lpstr>Slide 46</vt:lpstr>
      <vt:lpstr>Slow, but Steady Improvement</vt:lpstr>
      <vt:lpstr>Physical Activity: 2009</vt:lpstr>
      <vt:lpstr>Cancer Screening</vt:lpstr>
      <vt:lpstr>Improvement in CRC Screening</vt:lpstr>
      <vt:lpstr>Slide 51</vt:lpstr>
      <vt:lpstr>Slide 52</vt:lpstr>
      <vt:lpstr>Slide 53</vt:lpstr>
      <vt:lpstr>2012 Extra PSA Questions</vt:lpstr>
      <vt:lpstr>Slide 55</vt:lpstr>
      <vt:lpstr>Slide 56</vt:lpstr>
      <vt:lpstr>BRFS on the Web</vt:lpstr>
    </vt:vector>
  </TitlesOfParts>
  <Company>Delaware Health and Social Services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Substance Abuse Data  for Delaware Adults</dc:title>
  <dc:creator>fred.breukelman</dc:creator>
  <cp:lastModifiedBy>fred.breukelman</cp:lastModifiedBy>
  <cp:revision>101</cp:revision>
  <dcterms:created xsi:type="dcterms:W3CDTF">2011-11-29T14:37:55Z</dcterms:created>
  <dcterms:modified xsi:type="dcterms:W3CDTF">2012-02-21T21:54:29Z</dcterms:modified>
</cp:coreProperties>
</file>