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Default Extension="docx" ContentType="application/vnd.openxmlformats-officedocument.wordprocessingml.document"/>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83" r:id="rId2"/>
    <p:sldId id="284" r:id="rId3"/>
    <p:sldId id="286" r:id="rId4"/>
    <p:sldId id="278" r:id="rId5"/>
    <p:sldId id="302" r:id="rId6"/>
    <p:sldId id="300" r:id="rId7"/>
    <p:sldId id="288" r:id="rId8"/>
    <p:sldId id="261" r:id="rId9"/>
    <p:sldId id="271" r:id="rId10"/>
    <p:sldId id="262" r:id="rId11"/>
    <p:sldId id="310" r:id="rId12"/>
    <p:sldId id="297" r:id="rId13"/>
    <p:sldId id="298" r:id="rId14"/>
    <p:sldId id="263" r:id="rId15"/>
    <p:sldId id="282" r:id="rId16"/>
    <p:sldId id="264" r:id="rId17"/>
    <p:sldId id="303" r:id="rId18"/>
    <p:sldId id="304" r:id="rId19"/>
    <p:sldId id="269" r:id="rId20"/>
    <p:sldId id="274" r:id="rId21"/>
    <p:sldId id="306" r:id="rId22"/>
    <p:sldId id="31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1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871" autoAdjust="0"/>
  </p:normalViewPr>
  <p:slideViewPr>
    <p:cSldViewPr>
      <p:cViewPr varScale="1">
        <p:scale>
          <a:sx n="77" d="100"/>
          <a:sy n="77" d="100"/>
        </p:scale>
        <p:origin x="-136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864"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642FF0-6AC0-4AB1-B49B-EBA56F36FE1B}" type="datetimeFigureOut">
              <a:rPr lang="en-US" smtClean="0"/>
              <a:pPr/>
              <a:t>2/20/2012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04C487-6A59-4092-9375-B45DFF74D3F4}" type="slidenum">
              <a:rPr lang="en-US" smtClean="0"/>
              <a:pPr/>
              <a:t>‹#›</a:t>
            </a:fld>
            <a:endParaRPr lang="en-US"/>
          </a:p>
        </p:txBody>
      </p:sp>
    </p:spTree>
    <p:extLst>
      <p:ext uri="{BB962C8B-B14F-4D97-AF65-F5344CB8AC3E}">
        <p14:creationId xmlns="" xmlns:p14="http://schemas.microsoft.com/office/powerpoint/2010/main" val="3312554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 morning everyone- My name is Meg Maley</a:t>
            </a:r>
            <a:r>
              <a:rPr lang="en-US" baseline="0" dirty="0" smtClean="0"/>
              <a:t> and I am the Chair of the Delaware Cancer Consortium’s Environment Committee.</a:t>
            </a:r>
          </a:p>
          <a:p>
            <a:endParaRPr lang="en-US" dirty="0" smtClean="0"/>
          </a:p>
          <a:p>
            <a:r>
              <a:rPr lang="en-US" dirty="0" smtClean="0"/>
              <a:t>I</a:t>
            </a:r>
            <a:r>
              <a:rPr lang="en-US" baseline="0" dirty="0" smtClean="0"/>
              <a:t> am here to provide an overview of </a:t>
            </a:r>
            <a:r>
              <a:rPr lang="en-US" dirty="0" smtClean="0"/>
              <a:t>t</a:t>
            </a:r>
            <a:r>
              <a:rPr lang="en-US" baseline="0" dirty="0" smtClean="0"/>
              <a:t>he Indian River Power Plant Impact Study- being conducted by the </a:t>
            </a:r>
            <a:r>
              <a:rPr lang="en-US" sz="1200" kern="1200" dirty="0" smtClean="0">
                <a:solidFill>
                  <a:schemeClr val="tx1"/>
                </a:solidFill>
                <a:latin typeface="+mn-lt"/>
                <a:ea typeface="+mn-ea"/>
                <a:cs typeface="+mn-cs"/>
              </a:rPr>
              <a:t>Division of Public Health (DPH) and Delaware Department of Natural Resources and Environmental Control (DNREC) in collaboration with the Research Triangle Institute (RTI).</a:t>
            </a:r>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Moving on to the samples.  Let me first describe the environmental samples. These include fixed site monitors located upwind and downwind of the power plant; samples from outside and inside participants’ houses along with personal air samples.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These samples will be tested for particulate matter, metals , black carbon and second hand smoke.</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Personal air samples</a:t>
            </a:r>
            <a:r>
              <a:rPr lang="en-US" baseline="0" dirty="0" smtClean="0"/>
              <a:t> were collected with these personal air monitors.</a:t>
            </a:r>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Example of the Indoor Monitoring Platform being deployed during the IRPP Study</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Example of the Outdoor Platform Deployed at Residences and Fixed Sites During the IRPP Study</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Now we come to the biological samples. A licensed DHSS nurse collected blood, urine, and hair samples on the first day of sampling platform setup at a participants’ house.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VOCs listed</a:t>
            </a:r>
            <a:r>
              <a:rPr lang="en-US" sz="1200" kern="1200" baseline="0" dirty="0" smtClean="0">
                <a:solidFill>
                  <a:schemeClr val="tx1"/>
                </a:solidFill>
                <a:latin typeface="+mn-lt"/>
                <a:ea typeface="+mn-ea"/>
                <a:cs typeface="+mn-cs"/>
              </a:rPr>
              <a:t> in the study design</a:t>
            </a:r>
            <a:r>
              <a:rPr lang="en-US" sz="1200" kern="1200" dirty="0" smtClean="0">
                <a:solidFill>
                  <a:schemeClr val="tx1"/>
                </a:solidFill>
                <a:latin typeface="+mn-lt"/>
                <a:ea typeface="+mn-ea"/>
                <a:cs typeface="+mn-cs"/>
              </a:rPr>
              <a:t> will primarily be inhalation exposures.  </a:t>
            </a:r>
          </a:p>
          <a:p>
            <a:r>
              <a:rPr lang="en-US" sz="1200" kern="1200" dirty="0" smtClean="0">
                <a:solidFill>
                  <a:schemeClr val="tx1"/>
                </a:solidFill>
                <a:latin typeface="+mn-lt"/>
                <a:ea typeface="+mn-ea"/>
                <a:cs typeface="+mn-cs"/>
              </a:rPr>
              <a:t>Metals could be inhalation or ingestion.</a:t>
            </a:r>
          </a:p>
          <a:p>
            <a:endParaRPr lang="en-US" sz="1200" kern="1200" dirty="0" smtClean="0">
              <a:solidFill>
                <a:schemeClr val="tx1"/>
              </a:solidFill>
              <a:latin typeface="+mn-lt"/>
              <a:ea typeface="+mn-ea"/>
              <a:cs typeface="+mn-cs"/>
            </a:endParaRPr>
          </a:p>
          <a:p>
            <a:r>
              <a:rPr lang="en-US" dirty="0" smtClean="0"/>
              <a:t>The biomonitoring will help  determine current exposure levels of the population being studied.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addition to the airborne pollutants being measured by the indoor, outdoor and personal monitors, participants, with the assistance of the field team, will complete four questionnaires to aid with interpreting their exposure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A participant survey was administered once to gather basic information about the participant, including their age, weight, ethnicity, and employment status.</a:t>
            </a:r>
          </a:p>
          <a:p>
            <a:endParaRPr lang="en-US" dirty="0" smtClean="0"/>
          </a:p>
          <a:p>
            <a:pPr marL="0" lvl="1"/>
            <a:r>
              <a:rPr lang="en-US" dirty="0" smtClean="0"/>
              <a:t>A residence survey, administered once,  collected background information on the participant’s home. Type of information collected will include the age of the home, duration of living at the current residence, type of heating/cooling system, and number of gas appliances. </a:t>
            </a:r>
            <a:endParaRPr lang="en-US" sz="1400" dirty="0" smtClean="0"/>
          </a:p>
          <a:p>
            <a:endParaRPr lang="en-US" dirty="0" smtClean="0"/>
          </a:p>
          <a:p>
            <a:r>
              <a:rPr lang="en-US" dirty="0" smtClean="0"/>
              <a:t>Time-activity diary  tracked the participant’s location and activity level on an hourly basis.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exposure questionnaire  gathered information on the participant’s specific daily activities to assess behaviors that influence their exposure</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we come to the analyses of the samples.</a:t>
            </a:r>
          </a:p>
          <a:p>
            <a:r>
              <a:rPr lang="en-US" dirty="0" smtClean="0"/>
              <a:t>Biological samples- At present, Metals (urine &amp; blood) and Volatile Organic Compounds (blood) will be analyzed as these are certified, validated, and current testing methods being used in the laboratory.</a:t>
            </a:r>
          </a:p>
          <a:p>
            <a:r>
              <a:rPr lang="en-US" dirty="0" smtClean="0"/>
              <a:t>Hair samples will be archived to be analyzed at a later stage when DPHL acquires the preparation systems for hair analyses. </a:t>
            </a:r>
          </a:p>
          <a:p>
            <a:r>
              <a:rPr lang="en-US" dirty="0" smtClean="0"/>
              <a:t>All biological samples will be archived. The next two slides will show the list of the analytes being assessed in the biological samples.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environmental samples-</a:t>
            </a:r>
            <a:r>
              <a:rPr lang="en-US" sz="1200" kern="1200" dirty="0" smtClean="0">
                <a:solidFill>
                  <a:schemeClr val="tx1"/>
                </a:solidFill>
                <a:latin typeface="+mn-lt"/>
                <a:ea typeface="+mn-ea"/>
                <a:cs typeface="+mn-cs"/>
              </a:rPr>
              <a:t>All PM</a:t>
            </a:r>
            <a:r>
              <a:rPr lang="en-US" sz="1200" kern="1200" baseline="-25000" dirty="0" smtClean="0">
                <a:solidFill>
                  <a:schemeClr val="tx1"/>
                </a:solidFill>
                <a:latin typeface="+mn-lt"/>
                <a:ea typeface="+mn-ea"/>
                <a:cs typeface="+mn-cs"/>
              </a:rPr>
              <a:t>2.5</a:t>
            </a:r>
            <a:r>
              <a:rPr lang="en-US" sz="1200" kern="1200" dirty="0" smtClean="0">
                <a:solidFill>
                  <a:schemeClr val="tx1"/>
                </a:solidFill>
                <a:latin typeface="+mn-lt"/>
                <a:ea typeface="+mn-ea"/>
                <a:cs typeface="+mn-cs"/>
              </a:rPr>
              <a:t> filters will be archived. The analyses to be conducted on the PM</a:t>
            </a:r>
            <a:r>
              <a:rPr lang="en-US" sz="1200" kern="1200" baseline="-25000" dirty="0" smtClean="0">
                <a:solidFill>
                  <a:schemeClr val="tx1"/>
                </a:solidFill>
                <a:latin typeface="+mn-lt"/>
                <a:ea typeface="+mn-ea"/>
                <a:cs typeface="+mn-cs"/>
              </a:rPr>
              <a:t>2.5</a:t>
            </a:r>
            <a:r>
              <a:rPr lang="en-US" sz="1200" kern="1200" dirty="0" smtClean="0">
                <a:solidFill>
                  <a:schemeClr val="tx1"/>
                </a:solidFill>
                <a:latin typeface="+mn-lt"/>
                <a:ea typeface="+mn-ea"/>
                <a:cs typeface="+mn-cs"/>
              </a:rPr>
              <a:t> filters are nondestructive. As a result, all PM</a:t>
            </a:r>
            <a:r>
              <a:rPr lang="en-US" sz="1200" kern="1200" baseline="-25000" dirty="0" smtClean="0">
                <a:solidFill>
                  <a:schemeClr val="tx1"/>
                </a:solidFill>
                <a:latin typeface="+mn-lt"/>
                <a:ea typeface="+mn-ea"/>
                <a:cs typeface="+mn-cs"/>
              </a:rPr>
              <a:t>2.5</a:t>
            </a:r>
            <a:r>
              <a:rPr lang="en-US" sz="1200" kern="1200" dirty="0" smtClean="0">
                <a:solidFill>
                  <a:schemeClr val="tx1"/>
                </a:solidFill>
                <a:latin typeface="+mn-lt"/>
                <a:ea typeface="+mn-ea"/>
                <a:cs typeface="+mn-cs"/>
              </a:rPr>
              <a:t> filters will be archived in case DNREC decides to conduct further analyses on them. Filters will be stored at 4°C in refrigerators located at RTI.</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 Table shows the</a:t>
            </a:r>
            <a:r>
              <a:rPr lang="en-US" sz="1200" b="0"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Volatile Organic Compounds and Metals to Be Analyzed in Blood and Urine Samples</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latin typeface="+mn-lt"/>
                <a:ea typeface="+mn-ea"/>
                <a:cs typeface="+mn-cs"/>
              </a:rPr>
              <a:t>Table shows the Volatile Organic Compounds and Metals to Be Analyzed in Blood and Urine Samples ( continued).</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Preliminary results will be available for Phase I by March 2012</a:t>
            </a:r>
          </a:p>
          <a:p>
            <a:endParaRPr lang="en-US" dirty="0" smtClean="0"/>
          </a:p>
          <a:p>
            <a:r>
              <a:rPr lang="en-US" dirty="0" smtClean="0"/>
              <a:t>A full report will be available from DNREC by March 2013.</a:t>
            </a:r>
          </a:p>
          <a:p>
            <a:endParaRPr lang="en-US" dirty="0" smtClean="0"/>
          </a:p>
          <a:p>
            <a:r>
              <a:rPr lang="en-US" dirty="0" smtClean="0"/>
              <a:t>Results of the biological measurements made during this study will be provided to the participants if the Division</a:t>
            </a:r>
            <a:r>
              <a:rPr lang="en-US" baseline="0" dirty="0" smtClean="0"/>
              <a:t> of Public Health Laboratory (D</a:t>
            </a:r>
            <a:r>
              <a:rPr lang="en-US" dirty="0" smtClean="0"/>
              <a:t>PHL) analyses reports measured concentrations exceed</a:t>
            </a:r>
            <a:r>
              <a:rPr lang="en-US" baseline="0" dirty="0" smtClean="0"/>
              <a:t> ‘national standards’</a:t>
            </a:r>
            <a:r>
              <a:rPr lang="en-US" dirty="0" smtClean="0"/>
              <a:t>.</a:t>
            </a:r>
          </a:p>
          <a:p>
            <a:r>
              <a:rPr lang="en-US" dirty="0" smtClean="0"/>
              <a:t>DPHL has provided a list of </a:t>
            </a:r>
            <a:r>
              <a:rPr lang="en-US" dirty="0" err="1" smtClean="0"/>
              <a:t>analyte</a:t>
            </a:r>
            <a:r>
              <a:rPr lang="en-US" dirty="0" smtClean="0"/>
              <a:t> levels –the level at which biological results will be of concern for reference. </a:t>
            </a:r>
          </a:p>
          <a:p>
            <a:r>
              <a:rPr lang="en-US" dirty="0" smtClean="0"/>
              <a:t>It is to be noted that definitive standards are available for only a limited number of </a:t>
            </a:r>
            <a:r>
              <a:rPr lang="en-US" dirty="0" err="1" smtClean="0"/>
              <a:t>analytes</a:t>
            </a:r>
            <a:r>
              <a:rPr lang="en-US" dirty="0" smtClean="0"/>
              <a:t> being tested.</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letter providing the results will then be mailed to the participant.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Help will</a:t>
            </a:r>
            <a:r>
              <a:rPr lang="en-US" sz="1200" kern="1200" baseline="0" dirty="0" smtClean="0">
                <a:solidFill>
                  <a:schemeClr val="tx1"/>
                </a:solidFill>
                <a:latin typeface="+mn-lt"/>
                <a:ea typeface="+mn-ea"/>
                <a:cs typeface="+mn-cs"/>
              </a:rPr>
              <a:t> be provided in</a:t>
            </a:r>
            <a:r>
              <a:rPr lang="en-US" sz="1200" kern="1200" dirty="0" smtClean="0">
                <a:solidFill>
                  <a:schemeClr val="tx1"/>
                </a:solidFill>
                <a:latin typeface="+mn-lt"/>
                <a:ea typeface="+mn-ea"/>
                <a:cs typeface="+mn-cs"/>
              </a:rPr>
              <a:t> understanding what these excessive levels mean.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Results of individual lab tests-even if not above national standards- will be made available to participants upon request.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nearly a decade the</a:t>
            </a:r>
            <a:r>
              <a:rPr lang="en-US" baseline="0" dirty="0" smtClean="0"/>
              <a:t> Delaware Cancer Consortium has been discussing the need to collect exposure data to determine what is showing up in people’s bodies in Delaware.</a:t>
            </a:r>
          </a:p>
          <a:p>
            <a:endParaRPr lang="en-US" baseline="0" dirty="0" smtClean="0"/>
          </a:p>
          <a:p>
            <a:r>
              <a:rPr lang="en-US" baseline="0" dirty="0" smtClean="0"/>
              <a:t>Over the years, the DCC worked with Research Triangle Institute (RTI) to draft a study plan for a multi-media exposure study (body burden).  Unfortunately, as you may know this type of study can be quite expensive.  However, throughout the past four years, the DCC, DPH and DNREC have continued discussions and looked for possible ways to put the study into action.</a:t>
            </a:r>
          </a:p>
          <a:p>
            <a:endParaRPr lang="en-US" baseline="0" dirty="0" smtClean="0"/>
          </a:p>
          <a:p>
            <a:r>
              <a:rPr lang="en-US" baseline="0" dirty="0" smtClean="0"/>
              <a:t>Due to expressed citizen concerns and increase lung cancer rates in the Millsboro area in close proximity to the Indian River Power Plant, the organizations found away to develop a pilot study.  </a:t>
            </a:r>
          </a:p>
          <a:p>
            <a:endParaRPr lang="en-US" baseline="0" dirty="0" smtClean="0"/>
          </a:p>
          <a:p>
            <a:r>
              <a:rPr lang="en-US" baseline="0" dirty="0" smtClean="0"/>
              <a:t>Which I will tell you about today…</a:t>
            </a:r>
          </a:p>
          <a:p>
            <a:endParaRPr lang="en-US" baseline="0" dirty="0" smtClean="0"/>
          </a:p>
          <a:p>
            <a:r>
              <a:rPr lang="en-US" dirty="0" smtClean="0"/>
              <a:t>Let me begin by providing</a:t>
            </a:r>
            <a:r>
              <a:rPr lang="en-US" baseline="0" dirty="0" smtClean="0"/>
              <a:t> the background and rationale for this study.</a:t>
            </a:r>
          </a:p>
          <a:p>
            <a:endParaRPr lang="en-US" dirty="0" smtClean="0"/>
          </a:p>
          <a:p>
            <a:r>
              <a:rPr lang="en-US" dirty="0" smtClean="0"/>
              <a:t>In December 2006,  Sussex County residents request DPH investigation into perceived elevated lung cancer rates in the Indian River area.</a:t>
            </a:r>
          </a:p>
          <a:p>
            <a:r>
              <a:rPr lang="en-US" dirty="0" smtClean="0"/>
              <a:t> </a:t>
            </a:r>
          </a:p>
          <a:p>
            <a:r>
              <a:rPr lang="en-US" dirty="0" smtClean="0"/>
              <a:t>In July 2007, DPH released findings showing that the 2000-04 lung cancer incidence rate for this area was significantly greater than the rates for Sussex Co., Delaware, and the U.S. </a:t>
            </a:r>
          </a:p>
          <a:p>
            <a:endParaRPr lang="en-US" baseline="0" dirty="0" smtClean="0"/>
          </a:p>
          <a:p>
            <a:r>
              <a:rPr lang="en-US" dirty="0" smtClean="0"/>
              <a:t>DPH planned a follow-up study to investigate </a:t>
            </a:r>
            <a:r>
              <a:rPr lang="en-US" i="1" dirty="0" smtClean="0"/>
              <a:t>why</a:t>
            </a:r>
            <a:r>
              <a:rPr lang="en-US" dirty="0" smtClean="0"/>
              <a:t> lung cancer rates were elevated in this area.  The follow-up study </a:t>
            </a:r>
            <a:r>
              <a:rPr lang="en-US" dirty="0" err="1" smtClean="0"/>
              <a:t>i.e</a:t>
            </a:r>
            <a:r>
              <a:rPr lang="en-US" dirty="0" smtClean="0"/>
              <a:t> the Indian River Community Level Survey was designed specifically to collect risk factor data among Sussex County residents diagnosed with lung cancer.</a:t>
            </a:r>
          </a:p>
          <a:p>
            <a:endParaRPr lang="en-US" dirty="0" smtClean="0"/>
          </a:p>
          <a:p>
            <a:r>
              <a:rPr lang="en-US" dirty="0" smtClean="0"/>
              <a:t>Findings from this investigation were released in November,  2009.  Results from this study strongly pointed to tobacco use as the major cause for the elevated lung cancer rates in the area.  However, it was suggested that in the future,  researchers may chose to investigate whether geographic proximity to the IRPP influences residents’ lung cancer risk beyond that of tobacco use through collection of meteorological, environmental and/or </a:t>
            </a:r>
            <a:r>
              <a:rPr lang="en-US" dirty="0" err="1" smtClean="0"/>
              <a:t>biomonitoring</a:t>
            </a:r>
            <a:r>
              <a:rPr lang="en-US" dirty="0" smtClean="0"/>
              <a:t> data.   </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cost of the pilot study is roughly $300,000.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As we build capacity within our own staff and facilities we may be able reduce the cost of the statewide study, but currently the proposed cost is less than $10 million over a five year time period.</a:t>
            </a:r>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thus was laid the foundation for the current Indian River Power Plant Impact study.</a:t>
            </a:r>
          </a:p>
          <a:p>
            <a:r>
              <a:rPr lang="en-US" baseline="0" dirty="0" smtClean="0"/>
              <a:t>DPH </a:t>
            </a:r>
            <a:r>
              <a:rPr lang="en-US" sz="1200" dirty="0" smtClean="0"/>
              <a:t>and Delaware Department of Natural Resources and Environmental Control (DNREC) in collaboration with the Research Triangle Institute (RTI) plan and design the Indian River Power Plant Impact study</a:t>
            </a:r>
            <a:r>
              <a:rPr lang="en-US" sz="1200" baseline="0" dirty="0" smtClean="0"/>
              <a:t>.</a:t>
            </a:r>
          </a:p>
          <a:p>
            <a:endParaRPr lang="en-US"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October 2011,  the</a:t>
            </a:r>
            <a:r>
              <a:rPr lang="en-US" sz="1200" kern="1200" baseline="0" dirty="0" smtClean="0">
                <a:solidFill>
                  <a:schemeClr val="tx1"/>
                </a:solidFill>
                <a:latin typeface="+mn-lt"/>
                <a:ea typeface="+mn-ea"/>
                <a:cs typeface="+mn-cs"/>
              </a:rPr>
              <a:t> sample collection begins</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the forthcoming slides,  I will be talking about the specifics of the study design.</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objectives of the study are</a:t>
            </a:r>
            <a:r>
              <a:rPr lang="en-US" dirty="0" smtClean="0"/>
              <a:t> as follows:</a:t>
            </a:r>
            <a:endParaRPr lang="en-US" baseline="0" dirty="0" smtClean="0"/>
          </a:p>
          <a:p>
            <a:r>
              <a:rPr lang="en-US" baseline="0" dirty="0" smtClean="0"/>
              <a:t>The primary purpose is to evaluate the impacts of the emissions of the Indian River Power plant on the exposures of the residents of Sussex County.  For this purpose air sample will be collected in a variety of locations. I will be discussing them in detail.</a:t>
            </a:r>
          </a:p>
          <a:p>
            <a:endParaRPr lang="en-US" baseline="0" dirty="0" smtClean="0"/>
          </a:p>
          <a:p>
            <a:r>
              <a:rPr lang="en-US" baseline="0" dirty="0" smtClean="0"/>
              <a:t> The impact of upwind sources outside of Delaware will also be monitored.  Meteorological data will be used for this purpose.</a:t>
            </a:r>
          </a:p>
          <a:p>
            <a:endParaRPr lang="en-US" baseline="0" dirty="0" smtClean="0"/>
          </a:p>
          <a:p>
            <a:r>
              <a:rPr lang="en-US" baseline="0" dirty="0" smtClean="0"/>
              <a:t>Blood , hair and urine samples will be collected from each participant.</a:t>
            </a:r>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Benefits of the study-DNREC and DHSS will have an improved understanding of the range and magnitude of the emissions from the IRPP that affect the surrounding counties and how those emissions change depending on IRPP operating loads.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Biomonitoring will provide a baseline of exposure levels.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Measuring biomarkers over two seasons</a:t>
            </a:r>
            <a:r>
              <a:rPr lang="en-US" baseline="0" dirty="0" smtClean="0"/>
              <a:t> will give an idea regarding the trends in exposure.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Every study has its limitations and this is no different.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biomonitoring being done in this study will only provide a snapshot of the exposure. We will not be assessing chronic exposure. Exposure sources will not be revealed through the study. Influence of personal behaviors is not being taken into account.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study has only limited health risk information.  Science</a:t>
            </a:r>
            <a:r>
              <a:rPr lang="en-US" baseline="0" dirty="0" smtClean="0"/>
              <a:t> associated with biomonitoring is still evolving. </a:t>
            </a:r>
            <a:r>
              <a:rPr lang="en-US" sz="1200" kern="1200" baseline="0" dirty="0" smtClean="0">
                <a:solidFill>
                  <a:schemeClr val="tx1"/>
                </a:solidFill>
                <a:latin typeface="+mn-lt"/>
                <a:ea typeface="+mn-ea"/>
                <a:cs typeface="+mn-cs"/>
              </a:rPr>
              <a:t>T</a:t>
            </a:r>
            <a:r>
              <a:rPr lang="en-US" sz="1200" kern="1200" dirty="0" smtClean="0">
                <a:solidFill>
                  <a:schemeClr val="tx1"/>
                </a:solidFill>
                <a:latin typeface="+mn-lt"/>
                <a:ea typeface="+mn-ea"/>
                <a:cs typeface="+mn-cs"/>
              </a:rPr>
              <a:t>here are no health effects conclusively linked to individual low-level exposure for the majority of chemicals. </a:t>
            </a:r>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order to develop</a:t>
            </a:r>
            <a:r>
              <a:rPr lang="en-US" baseline="0" dirty="0" smtClean="0"/>
              <a:t> the best air quality standards to make the air safe, we need to understand what is in the air that you breathe and how it changes over time.  This study involves two months of air monitoring  in the Indian River Power Plant Area.  Biological samples are also being collected.  </a:t>
            </a:r>
          </a:p>
          <a:p>
            <a:endParaRPr lang="en-US" baseline="0" dirty="0" smtClean="0"/>
          </a:p>
          <a:p>
            <a:r>
              <a:rPr lang="en-US" baseline="0" dirty="0" smtClean="0"/>
              <a:t>The study is being conducted over two time periods, October 2011 and October 2012.  Study participants will be asked to participate for 4 consecutive days during October of 2011 and again during October of 2012- a total of 8 days participation during a one year period.</a:t>
            </a:r>
          </a:p>
          <a:p>
            <a:endParaRPr lang="en-US" baseline="0" dirty="0" smtClean="0"/>
          </a:p>
          <a:p>
            <a:r>
              <a:rPr lang="en-US" dirty="0" smtClean="0"/>
              <a:t>I will be outlining the specifics of the study design in</a:t>
            </a:r>
            <a:r>
              <a:rPr lang="en-US" baseline="0" dirty="0" smtClean="0"/>
              <a:t> </a:t>
            </a:r>
            <a:r>
              <a:rPr lang="en-US" dirty="0" smtClean="0"/>
              <a:t>regards to the study area, participant recruitment and sample size, collection of samples, analyses , results and future directions.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Next I am going to provide an outline of the study area.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Neighborhoods in Sussex County that are high priority areas were identified </a:t>
            </a:r>
            <a:r>
              <a:rPr lang="en-US" baseline="0" dirty="0" smtClean="0"/>
              <a:t> based on</a:t>
            </a:r>
            <a:r>
              <a:rPr lang="en-US" dirty="0" smtClean="0"/>
              <a:t> </a:t>
            </a:r>
            <a:r>
              <a:rPr lang="en-US" sz="1200" kern="1200" dirty="0" smtClean="0">
                <a:solidFill>
                  <a:schemeClr val="tx1"/>
                </a:solidFill>
                <a:latin typeface="+mn-lt"/>
                <a:ea typeface="+mn-ea"/>
                <a:cs typeface="+mn-cs"/>
              </a:rPr>
              <a:t>emissions from the IRPP, wind speed and direction in October over the last 5 years (2006 to 2010), using dispersion modeling and GIS land-use maps .</a:t>
            </a:r>
            <a:endParaRPr lang="en-US" dirty="0" smtClean="0"/>
          </a:p>
          <a:p>
            <a:endParaRPr lang="en-US" dirty="0" smtClean="0"/>
          </a:p>
          <a:p>
            <a:r>
              <a:rPr lang="en-US" dirty="0" smtClean="0"/>
              <a:t>Study area encompasses all residences within 5 miles of the IRPP.</a:t>
            </a:r>
          </a:p>
          <a:p>
            <a:endParaRPr lang="en-US" dirty="0" smtClean="0"/>
          </a:p>
          <a:p>
            <a:r>
              <a:rPr lang="en-US" dirty="0" smtClean="0"/>
              <a:t>Primary and secondary recruitment areas have been identified.</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Primary recruitment area is within 2 miles of the IRPP and predicted to receive the highest particulate matter emissions  emitted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from the IRPP. This area includes Millsboro, Dagsboro, and the Rosedale Beach area.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secondary recruitment area is more than 2 miles from the IRPP and includes Long Neck, Frankford, and the western portion of Ocean View.</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F04C487-6A59-4092-9375-B45DFF74D3F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Moving on to the participants and the sample size. Participants selected for the study will comprise a convenience cohort.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only selection criteria are that the participant be at least 18 years of age and possess the ability to understand English well enough to provide consent to personal sampling and complete the questionnaire portion of the study. </a:t>
            </a:r>
            <a:endParaRPr lang="en-US" dirty="0" smtClean="0"/>
          </a:p>
          <a:p>
            <a:endParaRPr lang="en-US" dirty="0" smtClean="0"/>
          </a:p>
          <a:p>
            <a:r>
              <a:rPr lang="en-US" sz="1200" kern="1200" dirty="0" smtClean="0">
                <a:solidFill>
                  <a:schemeClr val="tx1"/>
                </a:solidFill>
                <a:latin typeface="+mn-lt"/>
                <a:ea typeface="+mn-ea"/>
                <a:cs typeface="+mn-cs"/>
              </a:rPr>
              <a:t>The participants were recruited  via</a:t>
            </a:r>
            <a:r>
              <a:rPr lang="en-US" sz="1200" kern="1200" baseline="0" dirty="0" smtClean="0">
                <a:solidFill>
                  <a:schemeClr val="tx1"/>
                </a:solidFill>
                <a:latin typeface="+mn-lt"/>
                <a:ea typeface="+mn-ea"/>
                <a:cs typeface="+mn-cs"/>
              </a:rPr>
              <a:t> phone calls.  In addition informational brochures were posted in public locations.</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Addresses, occupants’ names, and phone numbers for the residences within the primary and secondary recruitment areas was purchased from Marketing Systems Group, a commercial organization that compiles names and addresses for marketing purposes.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Participants were provided compensation for volunteering to participate in the study.</a:t>
            </a:r>
          </a:p>
          <a:p>
            <a:r>
              <a:rPr lang="en-US" sz="1200" kern="1200" baseline="0" dirty="0" smtClean="0">
                <a:solidFill>
                  <a:schemeClr val="tx1"/>
                </a:solidFill>
                <a:latin typeface="+mn-lt"/>
                <a:ea typeface="+mn-ea"/>
                <a:cs typeface="+mn-cs"/>
              </a:rPr>
              <a:t> October 2011 $20 per day for environmental samples and $30 for biological samples for a total of $110.</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October 2012 it would be increased to $30 per day for environmental samples and $50 for biological samples for a total of $170.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F04C487-6A59-4092-9375-B45DFF74D3F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567868-71BE-4C40-85C2-348E1004E1D3}" type="datetimeFigureOut">
              <a:rPr lang="en-US" smtClean="0"/>
              <a:pPr/>
              <a:t>2/20/2012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E9C82E6-229A-4144-A62B-9F1BEDDC699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C82E6-229A-4144-A62B-9F1BEDDC69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C82E6-229A-4144-A62B-9F1BEDDC699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C82E6-229A-4144-A62B-9F1BEDDC699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E9C82E6-229A-4144-A62B-9F1BEDDC699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E9C82E6-229A-4144-A62B-9F1BEDDC699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E9C82E6-229A-4144-A62B-9F1BEDDC699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E9C82E6-229A-4144-A62B-9F1BEDDC699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B567868-71BE-4C40-85C2-348E1004E1D3}" type="datetimeFigureOut">
              <a:rPr lang="en-US" smtClean="0"/>
              <a:pPr/>
              <a:t>2/20/2012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E9C82E6-229A-4144-A62B-9F1BEDDC699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B567868-71BE-4C40-85C2-348E1004E1D3}" type="datetimeFigureOut">
              <a:rPr lang="en-US" smtClean="0"/>
              <a:pPr/>
              <a:t>2/20/2012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E9C82E6-229A-4144-A62B-9F1BEDDC699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567868-71BE-4C40-85C2-348E1004E1D3}" type="datetimeFigureOut">
              <a:rPr lang="en-US" smtClean="0"/>
              <a:pPr/>
              <a:t>2/20/2012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E9C82E6-229A-4144-A62B-9F1BEDDC699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567868-71BE-4C40-85C2-348E1004E1D3}" type="datetimeFigureOut">
              <a:rPr lang="en-US" smtClean="0"/>
              <a:pPr/>
              <a:t>2/20/2012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E9C82E6-229A-4144-A62B-9F1BEDDC699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package" Target="../embeddings/Microsoft_Office_Word_Document2.docx"/></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228600"/>
            <a:ext cx="7772400" cy="1601161"/>
          </a:xfrm>
        </p:spPr>
        <p:txBody>
          <a:bodyPr/>
          <a:lstStyle/>
          <a:p>
            <a:r>
              <a:rPr lang="en-US" dirty="0" smtClean="0">
                <a:effectLst>
                  <a:outerShdw blurRad="38100" dist="38100" dir="2700000" algn="tl">
                    <a:srgbClr val="000000">
                      <a:alpha val="43137"/>
                    </a:srgbClr>
                  </a:outerShdw>
                </a:effectLst>
              </a:rPr>
              <a:t>Indian River Power Plant (IRPP) Impact Study</a:t>
            </a:r>
            <a:endParaRPr lang="en-US"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990600" y="2057400"/>
            <a:ext cx="7772400" cy="1199704"/>
          </a:xfrm>
        </p:spPr>
        <p:txBody>
          <a:bodyPr/>
          <a:lstStyle/>
          <a:p>
            <a:r>
              <a:rPr lang="en-US" dirty="0" smtClean="0"/>
              <a:t>An Overview</a:t>
            </a:r>
            <a:endParaRPr lang="en-US" dirty="0"/>
          </a:p>
        </p:txBody>
      </p:sp>
      <p:sp>
        <p:nvSpPr>
          <p:cNvPr id="4" name="TextBox 3"/>
          <p:cNvSpPr txBox="1"/>
          <p:nvPr/>
        </p:nvSpPr>
        <p:spPr>
          <a:xfrm>
            <a:off x="2667000" y="5638800"/>
            <a:ext cx="3810000" cy="646331"/>
          </a:xfrm>
          <a:prstGeom prst="rect">
            <a:avLst/>
          </a:prstGeom>
          <a:noFill/>
        </p:spPr>
        <p:txBody>
          <a:bodyPr wrap="square" rtlCol="0">
            <a:spAutoFit/>
          </a:bodyPr>
          <a:lstStyle/>
          <a:p>
            <a:r>
              <a:rPr lang="en-US" dirty="0" smtClean="0"/>
              <a:t>DCC Annual Retreat</a:t>
            </a:r>
          </a:p>
          <a:p>
            <a:r>
              <a:rPr lang="en-US" dirty="0" smtClean="0"/>
              <a:t>February 20, 2012</a:t>
            </a:r>
            <a:endParaRPr lang="en-US" dirty="0"/>
          </a:p>
        </p:txBody>
      </p:sp>
      <p:pic>
        <p:nvPicPr>
          <p:cNvPr id="5" name="Picture 4"/>
          <p:cNvPicPr/>
          <p:nvPr/>
        </p:nvPicPr>
        <p:blipFill>
          <a:blip r:embed="rId3" cstate="print"/>
          <a:srcRect/>
          <a:stretch>
            <a:fillRect/>
          </a:stretch>
        </p:blipFill>
        <p:spPr bwMode="auto">
          <a:xfrm>
            <a:off x="609600" y="1752600"/>
            <a:ext cx="41910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sz="2400" dirty="0"/>
          </a:p>
        </p:txBody>
      </p:sp>
      <p:sp>
        <p:nvSpPr>
          <p:cNvPr id="4" name="Title 1"/>
          <p:cNvSpPr>
            <a:spLocks noGrp="1"/>
          </p:cNvSpPr>
          <p:nvPr>
            <p:ph type="title"/>
          </p:nvPr>
        </p:nvSpPr>
        <p:spPr/>
        <p:txBody>
          <a:bodyPr>
            <a:normAutofit/>
          </a:bodyPr>
          <a:lstStyle/>
          <a:p>
            <a:r>
              <a:rPr lang="en-US" sz="3200" dirty="0" smtClean="0">
                <a:solidFill>
                  <a:schemeClr val="tx1">
                    <a:lumMod val="65000"/>
                    <a:lumOff val="35000"/>
                  </a:schemeClr>
                </a:solidFill>
              </a:rPr>
              <a:t>Sample (Environmental)</a:t>
            </a:r>
            <a:endParaRPr lang="en-US" sz="3200" dirty="0">
              <a:solidFill>
                <a:schemeClr val="tx1">
                  <a:lumMod val="65000"/>
                  <a:lumOff val="35000"/>
                </a:schemeClr>
              </a:solidFill>
            </a:endParaRPr>
          </a:p>
        </p:txBody>
      </p:sp>
      <p:sp>
        <p:nvSpPr>
          <p:cNvPr id="2" name="Rounded Rectangle 1"/>
          <p:cNvSpPr/>
          <p:nvPr/>
        </p:nvSpPr>
        <p:spPr>
          <a:xfrm>
            <a:off x="609600" y="1676400"/>
            <a:ext cx="7620000" cy="3657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sz="2400" dirty="0"/>
              <a:t>Environmental exposure levels will be ascertained via air samples taken in a variety of locations.</a:t>
            </a:r>
          </a:p>
          <a:p>
            <a:endParaRPr lang="en-US" sz="2400" dirty="0"/>
          </a:p>
          <a:p>
            <a:pPr marL="342900" indent="-342900">
              <a:buFont typeface="Arial"/>
              <a:buChar char="•"/>
            </a:pPr>
            <a:r>
              <a:rPr lang="en-US" sz="2400" dirty="0" smtClean="0"/>
              <a:t>Will be tested </a:t>
            </a:r>
            <a:r>
              <a:rPr lang="en-US" sz="2400" dirty="0"/>
              <a:t>for particulate matter, metals such as selenium, arsenic, mercury, nickel and also black carbon and second hand smoke.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 xmlns:p14="http://schemas.microsoft.com/office/powerpoint/2010/main" val="3129625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door System 2-cropped.JPG"/>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99-o4r.jpg"/>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 </a:t>
            </a:r>
            <a:endParaRPr lang="en-US" sz="2400" dirty="0"/>
          </a:p>
        </p:txBody>
      </p:sp>
      <p:sp>
        <p:nvSpPr>
          <p:cNvPr id="2" name="Title 1"/>
          <p:cNvSpPr>
            <a:spLocks noGrp="1"/>
          </p:cNvSpPr>
          <p:nvPr>
            <p:ph type="title"/>
          </p:nvPr>
        </p:nvSpPr>
        <p:spPr/>
        <p:txBody>
          <a:bodyPr>
            <a:normAutofit/>
          </a:bodyPr>
          <a:lstStyle/>
          <a:p>
            <a:r>
              <a:rPr lang="en-US" sz="3200" dirty="0" smtClean="0">
                <a:solidFill>
                  <a:schemeClr val="tx1">
                    <a:lumMod val="65000"/>
                    <a:lumOff val="35000"/>
                  </a:schemeClr>
                </a:solidFill>
              </a:rPr>
              <a:t>Sample (Biological)</a:t>
            </a:r>
            <a:endParaRPr lang="en-US" sz="3200" dirty="0">
              <a:solidFill>
                <a:schemeClr val="tx1">
                  <a:lumMod val="65000"/>
                  <a:lumOff val="35000"/>
                </a:schemeClr>
              </a:solidFill>
            </a:endParaRPr>
          </a:p>
        </p:txBody>
      </p:sp>
      <p:sp>
        <p:nvSpPr>
          <p:cNvPr id="4" name="Rounded Rectangle 3"/>
          <p:cNvSpPr/>
          <p:nvPr/>
        </p:nvSpPr>
        <p:spPr>
          <a:xfrm>
            <a:off x="304800" y="1600200"/>
            <a:ext cx="8153400" cy="350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800" dirty="0"/>
              <a:t>Hair, urine and blood.</a:t>
            </a:r>
          </a:p>
          <a:p>
            <a:pPr>
              <a:buNone/>
            </a:pPr>
            <a:endParaRPr lang="en-US" sz="2800" dirty="0"/>
          </a:p>
          <a:p>
            <a:r>
              <a:rPr lang="en-US" sz="2800" dirty="0"/>
              <a:t>To determine the levels of metals such as arsenic, cadmium, mercury, lead and volatile organic compounds (VOCs) in the participant’s bodies.  </a:t>
            </a:r>
          </a:p>
          <a:p>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940491"/>
          </a:xfrm>
        </p:spPr>
        <p:txBody>
          <a:bodyPr>
            <a:normAutofit/>
          </a:bodyPr>
          <a:lstStyle/>
          <a:p>
            <a:pPr lvl="0"/>
            <a:endParaRPr lang="en-US" dirty="0"/>
          </a:p>
        </p:txBody>
      </p:sp>
      <p:sp>
        <p:nvSpPr>
          <p:cNvPr id="5" name="TextBox 4"/>
          <p:cNvSpPr txBox="1"/>
          <p:nvPr/>
        </p:nvSpPr>
        <p:spPr>
          <a:xfrm>
            <a:off x="609600" y="228600"/>
            <a:ext cx="6858000" cy="584776"/>
          </a:xfrm>
          <a:prstGeom prst="rect">
            <a:avLst/>
          </a:prstGeom>
          <a:noFill/>
        </p:spPr>
        <p:txBody>
          <a:bodyPr wrap="square" rtlCol="0">
            <a:spAutoFit/>
          </a:bodyPr>
          <a:lstStyle/>
          <a:p>
            <a:r>
              <a:rPr lang="en-US" sz="3200" dirty="0" smtClean="0">
                <a:solidFill>
                  <a:schemeClr val="tx1">
                    <a:lumMod val="65000"/>
                    <a:lumOff val="35000"/>
                  </a:schemeClr>
                </a:solidFill>
              </a:rPr>
              <a:t>Questionnaires</a:t>
            </a:r>
            <a:endParaRPr lang="en-US" sz="3200" dirty="0">
              <a:solidFill>
                <a:schemeClr val="tx1">
                  <a:lumMod val="65000"/>
                  <a:lumOff val="35000"/>
                </a:schemeClr>
              </a:solidFill>
            </a:endParaRPr>
          </a:p>
        </p:txBody>
      </p:sp>
      <p:sp>
        <p:nvSpPr>
          <p:cNvPr id="2" name="Rounded Rectangle 1"/>
          <p:cNvSpPr/>
          <p:nvPr/>
        </p:nvSpPr>
        <p:spPr>
          <a:xfrm>
            <a:off x="685800" y="1143000"/>
            <a:ext cx="3276600" cy="350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r>
              <a:rPr lang="en-US" sz="2400" dirty="0"/>
              <a:t>Participant survey </a:t>
            </a:r>
            <a:endParaRPr lang="en-US" sz="2400" dirty="0" smtClean="0"/>
          </a:p>
          <a:p>
            <a:pPr lvl="0"/>
            <a:endParaRPr lang="en-US" sz="2400" dirty="0"/>
          </a:p>
          <a:p>
            <a:pPr lvl="1"/>
            <a:r>
              <a:rPr lang="en-US" sz="2000" dirty="0" smtClean="0"/>
              <a:t>age</a:t>
            </a:r>
            <a:endParaRPr lang="en-US" sz="2000" dirty="0"/>
          </a:p>
          <a:p>
            <a:pPr lvl="1"/>
            <a:r>
              <a:rPr lang="en-US" sz="2000" dirty="0"/>
              <a:t>weight</a:t>
            </a:r>
          </a:p>
          <a:p>
            <a:pPr lvl="1"/>
            <a:r>
              <a:rPr lang="en-US" sz="2000" dirty="0"/>
              <a:t>ethnicity</a:t>
            </a:r>
          </a:p>
          <a:p>
            <a:pPr lvl="1"/>
            <a:r>
              <a:rPr lang="en-US" sz="2000" dirty="0"/>
              <a:t>employment status</a:t>
            </a:r>
          </a:p>
          <a:p>
            <a:pPr lvl="1"/>
            <a:endParaRPr lang="en-US" sz="2000" dirty="0"/>
          </a:p>
          <a:p>
            <a:pPr lvl="1"/>
            <a:endParaRPr lang="en-US" sz="2000" dirty="0"/>
          </a:p>
        </p:txBody>
      </p:sp>
      <p:sp>
        <p:nvSpPr>
          <p:cNvPr id="4" name="Rounded Rectangle 3"/>
          <p:cNvSpPr/>
          <p:nvPr/>
        </p:nvSpPr>
        <p:spPr>
          <a:xfrm>
            <a:off x="4267200" y="1143000"/>
            <a:ext cx="4419600" cy="350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r>
              <a:rPr lang="en-US" sz="2400" dirty="0"/>
              <a:t>Residence </a:t>
            </a:r>
            <a:r>
              <a:rPr lang="en-US" sz="2400" dirty="0" smtClean="0"/>
              <a:t>survey</a:t>
            </a:r>
          </a:p>
          <a:p>
            <a:pPr lvl="0"/>
            <a:endParaRPr lang="en-US" sz="2400" dirty="0" smtClean="0"/>
          </a:p>
          <a:p>
            <a:pPr marL="800100" lvl="1" indent="-342900">
              <a:buFont typeface="Arial"/>
              <a:buChar char="•"/>
            </a:pPr>
            <a:r>
              <a:rPr lang="en-US" sz="2000" dirty="0" smtClean="0"/>
              <a:t>age of the home</a:t>
            </a:r>
          </a:p>
          <a:p>
            <a:pPr marL="800100" lvl="1" indent="-342900">
              <a:buFont typeface="Arial"/>
              <a:buChar char="•"/>
            </a:pPr>
            <a:r>
              <a:rPr lang="en-US" sz="2000" dirty="0" smtClean="0"/>
              <a:t>duration </a:t>
            </a:r>
            <a:r>
              <a:rPr lang="en-US" sz="2000" dirty="0"/>
              <a:t>of living at the current residence</a:t>
            </a:r>
          </a:p>
          <a:p>
            <a:pPr marL="800100" lvl="1" indent="-342900">
              <a:buFont typeface="Arial"/>
              <a:buChar char="•"/>
            </a:pPr>
            <a:r>
              <a:rPr lang="en-US" sz="2000" dirty="0" smtClean="0"/>
              <a:t>type </a:t>
            </a:r>
            <a:r>
              <a:rPr lang="en-US" sz="2000" dirty="0"/>
              <a:t>of heating/cooling system</a:t>
            </a:r>
          </a:p>
          <a:p>
            <a:pPr marL="800100" lvl="1" indent="-342900">
              <a:buFont typeface="Arial"/>
              <a:buChar char="•"/>
            </a:pPr>
            <a:r>
              <a:rPr lang="en-US" sz="2000" dirty="0" smtClean="0"/>
              <a:t>number </a:t>
            </a:r>
            <a:r>
              <a:rPr lang="en-US" sz="2000" dirty="0"/>
              <a:t>of gas appliances</a:t>
            </a:r>
          </a:p>
        </p:txBody>
      </p:sp>
      <p:sp>
        <p:nvSpPr>
          <p:cNvPr id="6" name="Rounded Rectangle 5"/>
          <p:cNvSpPr/>
          <p:nvPr/>
        </p:nvSpPr>
        <p:spPr>
          <a:xfrm>
            <a:off x="762000" y="5105400"/>
            <a:ext cx="7924800" cy="914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t>  Time</a:t>
            </a:r>
            <a:r>
              <a:rPr lang="en-US" sz="2400" dirty="0"/>
              <a:t>-activity </a:t>
            </a:r>
            <a:r>
              <a:rPr lang="en-US" sz="2400" dirty="0" smtClean="0"/>
              <a:t>diary, Daily </a:t>
            </a:r>
            <a:r>
              <a:rPr lang="en-US" sz="2400" dirty="0"/>
              <a:t>exposure questionnaire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rmAutofit/>
          </a:bodyPr>
          <a:lstStyle/>
          <a:p>
            <a:endParaRPr lang="en-US" dirty="0" smtClean="0"/>
          </a:p>
          <a:p>
            <a:endParaRPr lang="en-US" dirty="0" smtClean="0"/>
          </a:p>
        </p:txBody>
      </p:sp>
      <p:sp>
        <p:nvSpPr>
          <p:cNvPr id="2" name="Title 1"/>
          <p:cNvSpPr>
            <a:spLocks noGrp="1"/>
          </p:cNvSpPr>
          <p:nvPr>
            <p:ph type="title"/>
          </p:nvPr>
        </p:nvSpPr>
        <p:spPr>
          <a:xfrm>
            <a:off x="457200" y="274638"/>
            <a:ext cx="8229600" cy="639762"/>
          </a:xfrm>
        </p:spPr>
        <p:txBody>
          <a:bodyPr>
            <a:normAutofit/>
          </a:bodyPr>
          <a:lstStyle/>
          <a:p>
            <a:r>
              <a:rPr lang="en-US" sz="3200" dirty="0" smtClean="0">
                <a:solidFill>
                  <a:schemeClr val="tx1">
                    <a:lumMod val="50000"/>
                    <a:lumOff val="50000"/>
                  </a:schemeClr>
                </a:solidFill>
              </a:rPr>
              <a:t>Analyses</a:t>
            </a:r>
            <a:endParaRPr lang="en-US" sz="3200" dirty="0">
              <a:solidFill>
                <a:schemeClr val="tx1">
                  <a:lumMod val="50000"/>
                  <a:lumOff val="50000"/>
                </a:schemeClr>
              </a:solidFill>
            </a:endParaRPr>
          </a:p>
        </p:txBody>
      </p:sp>
      <p:sp>
        <p:nvSpPr>
          <p:cNvPr id="4" name="Rounded Rectangle 3"/>
          <p:cNvSpPr/>
          <p:nvPr/>
        </p:nvSpPr>
        <p:spPr>
          <a:xfrm>
            <a:off x="533400" y="1066800"/>
            <a:ext cx="8077200" cy="4419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t>Analysis </a:t>
            </a:r>
            <a:r>
              <a:rPr lang="en-US" sz="2400" dirty="0"/>
              <a:t>of biological samples will be conducted by the Delaware Public Health Laboratory (DPHL).</a:t>
            </a:r>
          </a:p>
          <a:p>
            <a:pPr marL="800100" lvl="1" indent="-342900">
              <a:buFont typeface="Arial"/>
              <a:buChar char="•"/>
            </a:pPr>
            <a:r>
              <a:rPr lang="en-US" sz="2000" dirty="0"/>
              <a:t>Metals (urine and blood)</a:t>
            </a:r>
          </a:p>
          <a:p>
            <a:pPr marL="800100" lvl="1" indent="-342900">
              <a:buFont typeface="Arial"/>
              <a:buChar char="•"/>
            </a:pPr>
            <a:r>
              <a:rPr lang="en-US" sz="2000" dirty="0"/>
              <a:t>Volatile organic </a:t>
            </a:r>
            <a:r>
              <a:rPr lang="en-US" sz="2000" dirty="0" smtClean="0"/>
              <a:t>compounds (blood)</a:t>
            </a:r>
          </a:p>
          <a:p>
            <a:pPr lvl="1"/>
            <a:endParaRPr lang="en-US" sz="2000" dirty="0"/>
          </a:p>
          <a:p>
            <a:r>
              <a:rPr lang="en-US" sz="2400" dirty="0"/>
              <a:t>Environmental </a:t>
            </a:r>
            <a:r>
              <a:rPr lang="en-US" sz="2400" dirty="0" smtClean="0"/>
              <a:t>samples will </a:t>
            </a:r>
            <a:r>
              <a:rPr lang="en-US" sz="2400" dirty="0"/>
              <a:t>be analyzed at RTI. </a:t>
            </a:r>
          </a:p>
          <a:p>
            <a:pPr marL="800100" lvl="1" indent="-342900">
              <a:buFont typeface="Arial"/>
              <a:buChar char="•"/>
            </a:pPr>
            <a:r>
              <a:rPr lang="en-US" sz="2000" dirty="0"/>
              <a:t>particulate </a:t>
            </a:r>
            <a:r>
              <a:rPr lang="en-US" sz="2000" dirty="0" smtClean="0"/>
              <a:t>matter </a:t>
            </a:r>
            <a:endParaRPr lang="en-US" sz="2000" dirty="0"/>
          </a:p>
          <a:p>
            <a:pPr marL="800100" lvl="1" indent="-342900">
              <a:buFont typeface="Arial"/>
              <a:buChar char="•"/>
            </a:pPr>
            <a:r>
              <a:rPr lang="en-US" sz="2000" dirty="0"/>
              <a:t>metals such as selenium, arsenic, mercury, nickel </a:t>
            </a:r>
          </a:p>
          <a:p>
            <a:pPr marL="800100" lvl="1" indent="-342900">
              <a:buFont typeface="Arial"/>
              <a:buChar char="•"/>
            </a:pPr>
            <a:r>
              <a:rPr lang="en-US" sz="2000" dirty="0"/>
              <a:t>black carbon </a:t>
            </a:r>
          </a:p>
          <a:p>
            <a:pPr marL="800100" lvl="1" indent="-342900">
              <a:buFont typeface="Arial"/>
              <a:buChar char="•"/>
            </a:pPr>
            <a:r>
              <a:rPr lang="en-US" sz="2000" dirty="0"/>
              <a:t>second hand smoke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8" name="Object 2"/>
          <p:cNvGraphicFramePr>
            <a:graphicFrameLocks noChangeAspect="1"/>
          </p:cNvGraphicFramePr>
          <p:nvPr/>
        </p:nvGraphicFramePr>
        <p:xfrm>
          <a:off x="685800" y="304800"/>
          <a:ext cx="7772400" cy="5486400"/>
        </p:xfrm>
        <a:graphic>
          <a:graphicData uri="http://schemas.openxmlformats.org/presentationml/2006/ole">
            <p:oleObj spid="_x0000_s45065" name="Document" r:id="rId4" imgW="6114859" imgH="4236158" progId="Word.Document.12">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2" name="Object 2"/>
          <p:cNvGraphicFramePr>
            <a:graphicFrameLocks noChangeAspect="1"/>
          </p:cNvGraphicFramePr>
          <p:nvPr/>
        </p:nvGraphicFramePr>
        <p:xfrm>
          <a:off x="914400" y="304800"/>
          <a:ext cx="7620000" cy="5715000"/>
        </p:xfrm>
        <a:graphic>
          <a:graphicData uri="http://schemas.openxmlformats.org/presentationml/2006/ole">
            <p:oleObj spid="_x0000_s46089" name="Document" r:id="rId4" imgW="6114859" imgH="4901994" progId="Word.Document.12">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000" dirty="0"/>
          </a:p>
        </p:txBody>
      </p:sp>
      <p:sp>
        <p:nvSpPr>
          <p:cNvPr id="2" name="Title 1"/>
          <p:cNvSpPr>
            <a:spLocks noGrp="1"/>
          </p:cNvSpPr>
          <p:nvPr>
            <p:ph type="title"/>
          </p:nvPr>
        </p:nvSpPr>
        <p:spPr/>
        <p:txBody>
          <a:bodyPr>
            <a:normAutofit/>
          </a:bodyPr>
          <a:lstStyle/>
          <a:p>
            <a:r>
              <a:rPr lang="en-US" sz="3200" dirty="0" smtClean="0">
                <a:solidFill>
                  <a:schemeClr val="tx1">
                    <a:lumMod val="65000"/>
                    <a:lumOff val="35000"/>
                  </a:schemeClr>
                </a:solidFill>
              </a:rPr>
              <a:t>Results</a:t>
            </a:r>
            <a:endParaRPr lang="en-US" sz="3200" dirty="0">
              <a:solidFill>
                <a:schemeClr val="tx1">
                  <a:lumMod val="65000"/>
                  <a:lumOff val="35000"/>
                </a:schemeClr>
              </a:solidFill>
            </a:endParaRPr>
          </a:p>
        </p:txBody>
      </p:sp>
      <p:sp>
        <p:nvSpPr>
          <p:cNvPr id="4" name="Rounded Rectangle 3"/>
          <p:cNvSpPr/>
          <p:nvPr/>
        </p:nvSpPr>
        <p:spPr>
          <a:xfrm>
            <a:off x="685800" y="1447800"/>
            <a:ext cx="7848600" cy="4191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endParaRPr lang="en-US" sz="2000" dirty="0" smtClean="0"/>
          </a:p>
          <a:p>
            <a:pPr marL="342900" indent="-342900">
              <a:buFont typeface="Arial"/>
              <a:buChar char="•"/>
            </a:pPr>
            <a:endParaRPr lang="en-US" sz="2000" dirty="0"/>
          </a:p>
          <a:p>
            <a:pPr marL="342900" indent="-342900">
              <a:buFont typeface="Arial"/>
              <a:buChar char="•"/>
            </a:pPr>
            <a:r>
              <a:rPr lang="en-US" sz="2000" dirty="0" smtClean="0"/>
              <a:t>Phase </a:t>
            </a:r>
            <a:r>
              <a:rPr lang="en-US" sz="2000" dirty="0"/>
              <a:t>One Preliminary results: March 2012.</a:t>
            </a:r>
          </a:p>
          <a:p>
            <a:endParaRPr lang="en-US" sz="2000" dirty="0"/>
          </a:p>
          <a:p>
            <a:pPr marL="342900" indent="-342900">
              <a:buFont typeface="Arial"/>
              <a:buChar char="•"/>
            </a:pPr>
            <a:r>
              <a:rPr lang="en-US" sz="2000" dirty="0"/>
              <a:t>Full report from DNREC by March 2013.</a:t>
            </a:r>
          </a:p>
          <a:p>
            <a:endParaRPr lang="en-US" sz="2000" dirty="0"/>
          </a:p>
          <a:p>
            <a:pPr marL="342900" indent="-342900">
              <a:buFont typeface="Arial"/>
              <a:buChar char="•"/>
            </a:pPr>
            <a:r>
              <a:rPr lang="en-US" sz="2000" dirty="0"/>
              <a:t>Summary of environmental results: provided in writing following the end of each monitoring season</a:t>
            </a:r>
            <a:r>
              <a:rPr lang="en-US" sz="2000" dirty="0" smtClean="0"/>
              <a:t>.</a:t>
            </a:r>
            <a:endParaRPr lang="en-US" sz="2000" dirty="0"/>
          </a:p>
          <a:p>
            <a:pPr>
              <a:buNone/>
            </a:pPr>
            <a:endParaRPr lang="en-US" sz="2000" dirty="0"/>
          </a:p>
          <a:p>
            <a:pPr marL="342900" indent="-342900">
              <a:buFont typeface="Arial"/>
              <a:buChar char="•"/>
            </a:pPr>
            <a:r>
              <a:rPr lang="en-US" sz="2000" dirty="0"/>
              <a:t>Results of the biological measurements: provided to the participants if the DPHL analyses reports measured concentrations exceed ‘national standards’.</a:t>
            </a:r>
          </a:p>
          <a:p>
            <a:endParaRPr lang="en-US" sz="2000" dirty="0"/>
          </a:p>
          <a:p>
            <a:endParaRPr lang="en-US" sz="2000" dirty="0"/>
          </a:p>
          <a:p>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229600" cy="5029200"/>
          </a:xfrm>
        </p:spPr>
        <p:txBody>
          <a:bodyPr>
            <a:normAutofit/>
          </a:bodyPr>
          <a:lstStyle/>
          <a:p>
            <a:pPr>
              <a:spcBef>
                <a:spcPct val="0"/>
              </a:spcBef>
            </a:pPr>
            <a:endParaRPr lang="en-US" dirty="0"/>
          </a:p>
        </p:txBody>
      </p:sp>
      <p:sp>
        <p:nvSpPr>
          <p:cNvPr id="3" name="Title 2"/>
          <p:cNvSpPr>
            <a:spLocks noGrp="1"/>
          </p:cNvSpPr>
          <p:nvPr>
            <p:ph type="title"/>
          </p:nvPr>
        </p:nvSpPr>
        <p:spPr>
          <a:xfrm>
            <a:off x="457200" y="152400"/>
            <a:ext cx="8229600" cy="792162"/>
          </a:xfrm>
        </p:spPr>
        <p:txBody>
          <a:bodyPr>
            <a:normAutofit fontScale="90000"/>
          </a:bodyPr>
          <a:lstStyle/>
          <a:p>
            <a:r>
              <a:rPr lang="en-US" sz="4400" dirty="0" smtClean="0">
                <a:solidFill>
                  <a:srgbClr val="FFFF00"/>
                </a:solidFill>
              </a:rPr>
              <a:t>     </a:t>
            </a:r>
            <a:r>
              <a:rPr lang="en-US" sz="3600" dirty="0" smtClean="0">
                <a:solidFill>
                  <a:srgbClr val="FFFF00"/>
                </a:solidFill>
              </a:rPr>
              <a:t>     </a:t>
            </a:r>
            <a:br>
              <a:rPr lang="en-US" sz="3600" dirty="0" smtClean="0">
                <a:solidFill>
                  <a:srgbClr val="FFFF00"/>
                </a:solidFill>
              </a:rPr>
            </a:br>
            <a:r>
              <a:rPr lang="en-US" sz="3600" dirty="0">
                <a:solidFill>
                  <a:srgbClr val="FFFF00"/>
                </a:solidFill>
              </a:rPr>
              <a:t> </a:t>
            </a:r>
            <a:r>
              <a:rPr lang="en-US" sz="3600" dirty="0" smtClean="0">
                <a:solidFill>
                  <a:srgbClr val="FFFF00"/>
                </a:solidFill>
              </a:rPr>
              <a:t>             </a:t>
            </a:r>
            <a:r>
              <a:rPr lang="en-US" sz="3600" dirty="0" smtClean="0">
                <a:solidFill>
                  <a:schemeClr val="tx1">
                    <a:lumMod val="65000"/>
                    <a:lumOff val="35000"/>
                  </a:schemeClr>
                </a:solidFill>
              </a:rPr>
              <a:t>How Did We Get Here?</a:t>
            </a:r>
            <a:br>
              <a:rPr lang="en-US" sz="3600" dirty="0" smtClean="0">
                <a:solidFill>
                  <a:schemeClr val="tx1">
                    <a:lumMod val="65000"/>
                    <a:lumOff val="35000"/>
                  </a:schemeClr>
                </a:solidFill>
              </a:rPr>
            </a:br>
            <a:endParaRPr lang="en-US" sz="3600" dirty="0">
              <a:solidFill>
                <a:schemeClr val="tx1">
                  <a:lumMod val="65000"/>
                  <a:lumOff val="35000"/>
                </a:schemeClr>
              </a:solidFill>
            </a:endParaRPr>
          </a:p>
        </p:txBody>
      </p:sp>
      <p:sp>
        <p:nvSpPr>
          <p:cNvPr id="4" name="Rounded Rectangle 3"/>
          <p:cNvSpPr/>
          <p:nvPr/>
        </p:nvSpPr>
        <p:spPr>
          <a:xfrm>
            <a:off x="457200" y="990600"/>
            <a:ext cx="8153400" cy="5486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spcBef>
                <a:spcPct val="0"/>
              </a:spcBef>
            </a:pPr>
            <a:r>
              <a:rPr lang="en-US" b="1" u="sng" dirty="0"/>
              <a:t>December, 2006 - </a:t>
            </a:r>
            <a:r>
              <a:rPr lang="en-US" dirty="0"/>
              <a:t>Sussex County residents request DPH investigation into perceived elevated lung cancer rates near the Indian River </a:t>
            </a:r>
            <a:r>
              <a:rPr lang="en-US" dirty="0" smtClean="0"/>
              <a:t>area</a:t>
            </a:r>
          </a:p>
          <a:p>
            <a:pPr>
              <a:spcBef>
                <a:spcPct val="0"/>
              </a:spcBef>
            </a:pPr>
            <a:endParaRPr lang="en-US" dirty="0"/>
          </a:p>
          <a:p>
            <a:pPr>
              <a:spcBef>
                <a:spcPct val="0"/>
              </a:spcBef>
            </a:pPr>
            <a:r>
              <a:rPr lang="en-US" b="1" u="sng" dirty="0"/>
              <a:t>July, 2007 - </a:t>
            </a:r>
            <a:r>
              <a:rPr lang="en-US" dirty="0"/>
              <a:t>DPH releases findings from initial investigation - 2000-04 lung cancer incidence rate for the area significantly elevated compared to rates for Sussex County, DE, and U.S.</a:t>
            </a:r>
          </a:p>
          <a:p>
            <a:pPr lvl="2">
              <a:spcBef>
                <a:spcPct val="0"/>
              </a:spcBef>
            </a:pPr>
            <a:endParaRPr lang="en-US" dirty="0"/>
          </a:p>
          <a:p>
            <a:r>
              <a:rPr lang="en-US" b="1" u="sng" dirty="0"/>
              <a:t>March, 2008 - </a:t>
            </a:r>
            <a:r>
              <a:rPr lang="en-US" dirty="0"/>
              <a:t>In 2008, DPH initiated the Indian River Community-Level Survey (IRCLS)- a survey- based study designed to collect risk factor data from Sussex County residents to begin answering the question of </a:t>
            </a:r>
            <a:r>
              <a:rPr lang="en-US" i="1" dirty="0"/>
              <a:t>WHY</a:t>
            </a:r>
            <a:r>
              <a:rPr lang="en-US" dirty="0"/>
              <a:t> lung cancer rates are elevated in the area.</a:t>
            </a:r>
          </a:p>
          <a:p>
            <a:pPr marL="649224" lvl="3" indent="-256032">
              <a:spcBef>
                <a:spcPts val="400"/>
              </a:spcBef>
              <a:buClr>
                <a:schemeClr val="accent1"/>
              </a:buClr>
              <a:buSzPct val="68000"/>
              <a:buFont typeface="Wingdings 3"/>
              <a:buChar char=""/>
            </a:pPr>
            <a:endParaRPr lang="en-US" dirty="0"/>
          </a:p>
          <a:p>
            <a:r>
              <a:rPr lang="en-US" b="1" u="sng" dirty="0"/>
              <a:t>November, 2009 - </a:t>
            </a:r>
            <a:r>
              <a:rPr lang="en-US" dirty="0"/>
              <a:t>Findings from the IRCLS  strongly pointed to tobacco use as the major contributing lung cancer risk factor in the Indian River area.  Investigate beyond tobacco use as a risk factor for lung cancer in future research</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rmAutofit/>
          </a:bodyPr>
          <a:lstStyle/>
          <a:p>
            <a:pPr>
              <a:buNone/>
            </a:pPr>
            <a:endParaRPr lang="en-US" dirty="0" smtClean="0"/>
          </a:p>
        </p:txBody>
      </p:sp>
      <p:sp>
        <p:nvSpPr>
          <p:cNvPr id="2" name="Title 1"/>
          <p:cNvSpPr>
            <a:spLocks noGrp="1"/>
          </p:cNvSpPr>
          <p:nvPr>
            <p:ph type="title"/>
          </p:nvPr>
        </p:nvSpPr>
        <p:spPr/>
        <p:txBody>
          <a:bodyPr>
            <a:normAutofit/>
          </a:bodyPr>
          <a:lstStyle/>
          <a:p>
            <a:r>
              <a:rPr lang="en-US" sz="3200" dirty="0" smtClean="0">
                <a:solidFill>
                  <a:schemeClr val="tx1">
                    <a:lumMod val="65000"/>
                    <a:lumOff val="35000"/>
                  </a:schemeClr>
                </a:solidFill>
              </a:rPr>
              <a:t>Cost</a:t>
            </a:r>
            <a:endParaRPr lang="en-US" sz="3200" dirty="0">
              <a:solidFill>
                <a:schemeClr val="tx1">
                  <a:lumMod val="65000"/>
                  <a:lumOff val="35000"/>
                </a:schemeClr>
              </a:solidFill>
            </a:endParaRPr>
          </a:p>
        </p:txBody>
      </p:sp>
      <p:sp>
        <p:nvSpPr>
          <p:cNvPr id="4" name="Rounded Rectangle 3"/>
          <p:cNvSpPr/>
          <p:nvPr/>
        </p:nvSpPr>
        <p:spPr>
          <a:xfrm>
            <a:off x="13106400" y="4114800"/>
            <a:ext cx="914400" cy="9144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762000" y="1295400"/>
            <a:ext cx="7543800" cy="3886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400" dirty="0"/>
              <a:t>Pilot study  </a:t>
            </a:r>
          </a:p>
          <a:p>
            <a:pPr lvl="1"/>
            <a:r>
              <a:rPr lang="en-US" sz="2400" dirty="0"/>
              <a:t>$300,000</a:t>
            </a:r>
          </a:p>
          <a:p>
            <a:pPr lvl="1">
              <a:buNone/>
            </a:pPr>
            <a:r>
              <a:rPr lang="en-US" sz="2400" dirty="0"/>
              <a:t>  </a:t>
            </a:r>
          </a:p>
          <a:p>
            <a:r>
              <a:rPr lang="en-US" sz="2400" dirty="0"/>
              <a:t>Proposed State wide study</a:t>
            </a:r>
          </a:p>
          <a:p>
            <a:pPr lvl="1"/>
            <a:r>
              <a:rPr lang="en-US" sz="2400" dirty="0"/>
              <a:t>less than $10 million over a five year time period.</a:t>
            </a:r>
          </a:p>
          <a:p>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50"/>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28713" y="0"/>
            <a:ext cx="102727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Rectangle 2"/>
          <p:cNvSpPr/>
          <p:nvPr/>
        </p:nvSpPr>
        <p:spPr>
          <a:xfrm>
            <a:off x="4267200" y="914400"/>
            <a:ext cx="3581400" cy="584776"/>
          </a:xfrm>
          <a:prstGeom prst="rect">
            <a:avLst/>
          </a:prstGeom>
          <a:solidFill>
            <a:srgbClr val="FF6600">
              <a:alpha val="87000"/>
            </a:srgbClr>
          </a:solidFill>
        </p:spPr>
        <p:txBody>
          <a:bodyPr wrap="square">
            <a:spAutoFit/>
          </a:bodyPr>
          <a:lstStyle/>
          <a:p>
            <a:r>
              <a:rPr lang="en-US" sz="3200" dirty="0">
                <a:solidFill>
                  <a:srgbClr val="381600"/>
                </a:solidFill>
              </a:rPr>
              <a:t>Future Directions</a:t>
            </a:r>
          </a:p>
        </p:txBody>
      </p:sp>
      <p:sp>
        <p:nvSpPr>
          <p:cNvPr id="5" name="Rectangle 4"/>
          <p:cNvSpPr/>
          <p:nvPr/>
        </p:nvSpPr>
        <p:spPr>
          <a:xfrm>
            <a:off x="381000" y="5562600"/>
            <a:ext cx="8302273" cy="830997"/>
          </a:xfrm>
          <a:prstGeom prst="rect">
            <a:avLst/>
          </a:prstGeom>
          <a:solidFill>
            <a:srgbClr val="FF6600">
              <a:alpha val="86000"/>
            </a:srgbClr>
          </a:solidFill>
        </p:spPr>
        <p:txBody>
          <a:bodyPr wrap="none">
            <a:spAutoFit/>
          </a:bodyPr>
          <a:lstStyle/>
          <a:p>
            <a:pPr marL="285750" indent="-285750">
              <a:buFont typeface="Arial"/>
              <a:buChar char="•"/>
            </a:pPr>
            <a:r>
              <a:rPr lang="en-US" sz="2400" dirty="0" smtClean="0"/>
              <a:t>Statewide study</a:t>
            </a:r>
          </a:p>
          <a:p>
            <a:pPr marL="285750" indent="-285750">
              <a:buFont typeface="Arial"/>
              <a:buChar char="•"/>
            </a:pPr>
            <a:r>
              <a:rPr lang="en-US" sz="2400" dirty="0" smtClean="0"/>
              <a:t>Monitoring </a:t>
            </a:r>
            <a:r>
              <a:rPr lang="en-US" sz="2400" smtClean="0"/>
              <a:t>and assessment </a:t>
            </a:r>
            <a:r>
              <a:rPr lang="en-US" sz="2400" dirty="0" smtClean="0"/>
              <a:t>based on baseline data</a:t>
            </a:r>
            <a:endParaRPr lang="en-US" sz="2400" dirty="0"/>
          </a:p>
        </p:txBody>
      </p:sp>
    </p:spTree>
    <p:extLst>
      <p:ext uri="{BB962C8B-B14F-4D97-AF65-F5344CB8AC3E}">
        <p14:creationId xmlns="" xmlns:p14="http://schemas.microsoft.com/office/powerpoint/2010/main" val="184085600"/>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11037_green_grass.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743200" y="1219200"/>
            <a:ext cx="3505200" cy="646331"/>
          </a:xfrm>
          <a:prstGeom prst="rect">
            <a:avLst/>
          </a:prstGeom>
          <a:solidFill>
            <a:schemeClr val="accent3">
              <a:alpha val="65000"/>
            </a:schemeClr>
          </a:solidFill>
        </p:spPr>
        <p:txBody>
          <a:bodyPr wrap="square" rtlCol="0">
            <a:spAutoFit/>
          </a:bodyPr>
          <a:lstStyle/>
          <a:p>
            <a:pPr algn="ctr"/>
            <a:r>
              <a:rPr lang="en-US" sz="3600" dirty="0" smtClean="0">
                <a:solidFill>
                  <a:srgbClr val="008000"/>
                </a:solidFill>
              </a:rPr>
              <a:t>Thank You!</a:t>
            </a:r>
            <a:endParaRPr lang="en-US" sz="3600" dirty="0">
              <a:solidFill>
                <a:srgbClr val="008000"/>
              </a:solidFill>
            </a:endParaRPr>
          </a:p>
        </p:txBody>
      </p:sp>
    </p:spTree>
    <p:extLst>
      <p:ext uri="{BB962C8B-B14F-4D97-AF65-F5344CB8AC3E}">
        <p14:creationId xmlns="" xmlns:p14="http://schemas.microsoft.com/office/powerpoint/2010/main" val="3347940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a:bodyPr>
          <a:lstStyle/>
          <a:p>
            <a:endParaRPr lang="en-US" sz="1800" dirty="0" smtClean="0"/>
          </a:p>
          <a:p>
            <a:endParaRPr lang="en-US" sz="1800" dirty="0" smtClean="0"/>
          </a:p>
          <a:p>
            <a:pPr>
              <a:buNone/>
            </a:pPr>
            <a:endParaRPr lang="en-US" dirty="0" smtClean="0"/>
          </a:p>
          <a:p>
            <a:endParaRPr lang="en-US" dirty="0"/>
          </a:p>
        </p:txBody>
      </p:sp>
      <p:sp>
        <p:nvSpPr>
          <p:cNvPr id="3" name="Title 2"/>
          <p:cNvSpPr>
            <a:spLocks noGrp="1"/>
          </p:cNvSpPr>
          <p:nvPr>
            <p:ph type="title"/>
          </p:nvPr>
        </p:nvSpPr>
        <p:spPr>
          <a:xfrm>
            <a:off x="533400" y="274638"/>
            <a:ext cx="8153400" cy="715962"/>
          </a:xfrm>
        </p:spPr>
        <p:txBody>
          <a:bodyPr>
            <a:normAutofit/>
          </a:bodyPr>
          <a:lstStyle/>
          <a:p>
            <a:pPr algn="ctr"/>
            <a:r>
              <a:rPr lang="en-US" sz="3200" dirty="0" smtClean="0">
                <a:solidFill>
                  <a:schemeClr val="tx1">
                    <a:lumMod val="65000"/>
                    <a:lumOff val="35000"/>
                  </a:schemeClr>
                </a:solidFill>
              </a:rPr>
              <a:t>What’s Happening?             </a:t>
            </a:r>
            <a:endParaRPr lang="en-US" sz="3200" dirty="0">
              <a:solidFill>
                <a:schemeClr val="tx1">
                  <a:lumMod val="65000"/>
                  <a:lumOff val="35000"/>
                </a:schemeClr>
              </a:solidFill>
            </a:endParaRPr>
          </a:p>
        </p:txBody>
      </p:sp>
      <p:sp>
        <p:nvSpPr>
          <p:cNvPr id="7" name="Rounded Rectangle 6"/>
          <p:cNvSpPr/>
          <p:nvPr/>
        </p:nvSpPr>
        <p:spPr>
          <a:xfrm>
            <a:off x="457200" y="990600"/>
            <a:ext cx="8153400" cy="5029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endParaRPr lang="en-US" sz="2400" b="1" u="sng" dirty="0" smtClean="0"/>
          </a:p>
          <a:p>
            <a:r>
              <a:rPr lang="en-US" sz="2400" b="1" u="sng" dirty="0" smtClean="0"/>
              <a:t>2010</a:t>
            </a:r>
            <a:r>
              <a:rPr lang="en-US" sz="2400" b="1" u="sng" dirty="0"/>
              <a:t>- </a:t>
            </a:r>
            <a:r>
              <a:rPr lang="en-US" sz="2400" b="1" u="sng" dirty="0" smtClean="0"/>
              <a:t>2011</a:t>
            </a:r>
          </a:p>
          <a:p>
            <a:r>
              <a:rPr lang="en-US" sz="1900" dirty="0" smtClean="0"/>
              <a:t>DPH </a:t>
            </a:r>
            <a:r>
              <a:rPr lang="en-US" sz="1900" dirty="0"/>
              <a:t>and Delaware Department of Natural Resources and the Environmental Control (DNREC) in collaboration with the Research Triangle Institute (RTI) plan and design the Indian River Power Plant Impact study to investigate  the impact of geographic proximity to the IRPP on exposure levels of </a:t>
            </a:r>
            <a:r>
              <a:rPr lang="en-US" sz="1900" dirty="0" smtClean="0"/>
              <a:t>residents.</a:t>
            </a:r>
          </a:p>
          <a:p>
            <a:endParaRPr lang="en-US" sz="1900" dirty="0" smtClean="0"/>
          </a:p>
          <a:p>
            <a:r>
              <a:rPr lang="en-US" sz="2400" u="sng" dirty="0" smtClean="0"/>
              <a:t>October 2011</a:t>
            </a:r>
            <a:endParaRPr lang="en-US" sz="2400" u="sng" dirty="0"/>
          </a:p>
          <a:p>
            <a:r>
              <a:rPr lang="en-US" sz="1900" dirty="0" smtClean="0"/>
              <a:t>IRPP </a:t>
            </a:r>
            <a:r>
              <a:rPr lang="en-US" sz="1900" dirty="0"/>
              <a:t>study launched.</a:t>
            </a:r>
          </a:p>
          <a:p>
            <a:r>
              <a:rPr lang="en-US" sz="1900" dirty="0" smtClean="0"/>
              <a:t>Primary </a:t>
            </a:r>
            <a:r>
              <a:rPr lang="en-US" sz="1900" dirty="0"/>
              <a:t>purpose is to determine the impact of the Indian River </a:t>
            </a:r>
            <a:r>
              <a:rPr lang="en-US" sz="1900" dirty="0" smtClean="0"/>
              <a:t>     Power </a:t>
            </a:r>
            <a:r>
              <a:rPr lang="en-US" sz="1900" dirty="0"/>
              <a:t>Plant emissions on the exposures of the surrounding </a:t>
            </a:r>
            <a:r>
              <a:rPr lang="en-US" sz="1900" dirty="0" smtClean="0"/>
              <a:t>   population </a:t>
            </a:r>
            <a:r>
              <a:rPr lang="en-US" sz="1900" dirty="0"/>
              <a:t>of Sussex County.</a:t>
            </a:r>
          </a:p>
          <a:p>
            <a:endParaRPr lang="en-US" dirty="0"/>
          </a:p>
          <a:p>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smtClean="0"/>
              <a:t>.</a:t>
            </a:r>
            <a:endParaRPr lang="en-US" sz="2400" dirty="0"/>
          </a:p>
          <a:p>
            <a:endParaRPr lang="en-US" sz="2400" dirty="0"/>
          </a:p>
        </p:txBody>
      </p:sp>
      <p:sp>
        <p:nvSpPr>
          <p:cNvPr id="4" name="Title 1"/>
          <p:cNvSpPr>
            <a:spLocks noGrp="1"/>
          </p:cNvSpPr>
          <p:nvPr>
            <p:ph type="title"/>
          </p:nvPr>
        </p:nvSpPr>
        <p:spPr/>
        <p:txBody>
          <a:bodyPr>
            <a:normAutofit/>
          </a:bodyPr>
          <a:lstStyle/>
          <a:p>
            <a:r>
              <a:rPr lang="en-US" sz="3200" dirty="0" smtClean="0"/>
              <a:t>Objectives</a:t>
            </a:r>
            <a:endParaRPr lang="en-US" sz="3200" dirty="0"/>
          </a:p>
        </p:txBody>
      </p:sp>
      <p:sp>
        <p:nvSpPr>
          <p:cNvPr id="2" name="Rounded Rectangle 1"/>
          <p:cNvSpPr/>
          <p:nvPr/>
        </p:nvSpPr>
        <p:spPr>
          <a:xfrm>
            <a:off x="457200" y="1371600"/>
            <a:ext cx="8229600" cy="4800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sz="2400" dirty="0"/>
              <a:t>Evaluate the impacts of the IRPP operating capacity on particulate matter</a:t>
            </a:r>
            <a:r>
              <a:rPr lang="en-US" sz="2400" baseline="-25000" dirty="0"/>
              <a:t> </a:t>
            </a:r>
            <a:r>
              <a:rPr lang="en-US" sz="2400" dirty="0"/>
              <a:t>exposure levels of the Sussex County population.</a:t>
            </a:r>
          </a:p>
          <a:p>
            <a:endParaRPr lang="en-US" sz="2400" dirty="0"/>
          </a:p>
          <a:p>
            <a:pPr marL="342900" indent="-342900">
              <a:buFont typeface="Arial"/>
              <a:buChar char="•"/>
            </a:pPr>
            <a:r>
              <a:rPr lang="en-US" sz="2400" dirty="0"/>
              <a:t>Ascertain the relative contributions of upwind sources in Maryland, Pennsylvania, and Virginia on the particulate matter</a:t>
            </a:r>
            <a:r>
              <a:rPr lang="en-US" sz="2400" baseline="-25000" dirty="0"/>
              <a:t> </a:t>
            </a:r>
            <a:r>
              <a:rPr lang="en-US" sz="2400" dirty="0"/>
              <a:t>exposure of the Sussex County population.</a:t>
            </a:r>
          </a:p>
          <a:p>
            <a:endParaRPr lang="en-US" sz="2400" dirty="0"/>
          </a:p>
          <a:p>
            <a:pPr marL="342900" indent="-342900">
              <a:buFont typeface="Arial"/>
              <a:buChar char="•"/>
            </a:pPr>
            <a:r>
              <a:rPr lang="en-US" sz="2400" dirty="0"/>
              <a:t>Collect biological samples for dose measurements of the Sussex County population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a:p>
        </p:txBody>
      </p:sp>
      <p:sp>
        <p:nvSpPr>
          <p:cNvPr id="3" name="Title 2"/>
          <p:cNvSpPr>
            <a:spLocks noGrp="1"/>
          </p:cNvSpPr>
          <p:nvPr>
            <p:ph type="title"/>
          </p:nvPr>
        </p:nvSpPr>
        <p:spPr>
          <a:xfrm>
            <a:off x="457200" y="274638"/>
            <a:ext cx="8229600" cy="868362"/>
          </a:xfrm>
        </p:spPr>
        <p:txBody>
          <a:bodyPr/>
          <a:lstStyle/>
          <a:p>
            <a:r>
              <a:rPr lang="en-US" sz="3200" dirty="0" smtClean="0">
                <a:solidFill>
                  <a:schemeClr val="tx1">
                    <a:lumMod val="65000"/>
                    <a:lumOff val="35000"/>
                  </a:schemeClr>
                </a:solidFill>
              </a:rPr>
              <a:t>Benefits</a:t>
            </a:r>
            <a:endParaRPr lang="en-US" sz="3200" dirty="0">
              <a:solidFill>
                <a:schemeClr val="tx1">
                  <a:lumMod val="65000"/>
                  <a:lumOff val="35000"/>
                </a:schemeClr>
              </a:solidFill>
            </a:endParaRPr>
          </a:p>
        </p:txBody>
      </p:sp>
      <p:sp>
        <p:nvSpPr>
          <p:cNvPr id="4" name="Rounded Rectangle 3"/>
          <p:cNvSpPr/>
          <p:nvPr/>
        </p:nvSpPr>
        <p:spPr>
          <a:xfrm>
            <a:off x="533400" y="1219200"/>
            <a:ext cx="7924800" cy="4572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endParaRPr lang="en-US" sz="2000" dirty="0" smtClean="0"/>
          </a:p>
          <a:p>
            <a:pPr marL="342900" indent="-342900">
              <a:buFont typeface="Arial"/>
              <a:buChar char="•"/>
            </a:pPr>
            <a:endParaRPr lang="en-US" sz="2000" dirty="0"/>
          </a:p>
          <a:p>
            <a:pPr marL="342900" indent="-342900">
              <a:buFont typeface="Arial"/>
              <a:buChar char="•"/>
            </a:pPr>
            <a:r>
              <a:rPr lang="en-US" sz="2400" dirty="0" smtClean="0"/>
              <a:t>Improved </a:t>
            </a:r>
            <a:r>
              <a:rPr lang="en-US" sz="2400" dirty="0"/>
              <a:t>understanding of the range and magnitude of the emissions from the IRPP that affect the surrounding counties and how those emissions change depending on IRPP operating loads. </a:t>
            </a:r>
          </a:p>
          <a:p>
            <a:pPr>
              <a:buNone/>
            </a:pPr>
            <a:endParaRPr lang="en-US" sz="2400" dirty="0"/>
          </a:p>
          <a:p>
            <a:pPr marL="342900" indent="-342900">
              <a:buFont typeface="Arial"/>
              <a:buChar char="•"/>
            </a:pPr>
            <a:r>
              <a:rPr lang="en-US" sz="2400" dirty="0" smtClean="0"/>
              <a:t>Assessment of </a:t>
            </a:r>
            <a:r>
              <a:rPr lang="en-US" sz="2400" dirty="0"/>
              <a:t>baseline exposure</a:t>
            </a:r>
          </a:p>
          <a:p>
            <a:pPr>
              <a:buNone/>
            </a:pPr>
            <a:endParaRPr lang="en-US" sz="2400" dirty="0"/>
          </a:p>
          <a:p>
            <a:pPr marL="342900" indent="-342900">
              <a:buFont typeface="Arial"/>
              <a:buChar char="•"/>
            </a:pPr>
            <a:r>
              <a:rPr lang="en-US" sz="2400" dirty="0" smtClean="0"/>
              <a:t>Recognition of </a:t>
            </a:r>
            <a:r>
              <a:rPr lang="en-US" sz="2400" dirty="0"/>
              <a:t>time trends in exposure</a:t>
            </a:r>
          </a:p>
          <a:p>
            <a:pPr>
              <a:buNone/>
            </a:pPr>
            <a:endParaRPr lang="en-US" sz="2400" dirty="0"/>
          </a:p>
          <a:p>
            <a:pPr marL="342900" indent="-342900">
              <a:buFont typeface="Arial"/>
              <a:buChar char="•"/>
            </a:pPr>
            <a:r>
              <a:rPr lang="en-US" sz="2400" dirty="0"/>
              <a:t>First step towards a larger statewide study.</a:t>
            </a:r>
          </a:p>
          <a:p>
            <a:endParaRPr lang="en-US" sz="2400" dirty="0"/>
          </a:p>
          <a:p>
            <a:pPr>
              <a:buNone/>
            </a:pP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7" name="Rectangle 3"/>
          <p:cNvSpPr>
            <a:spLocks noGrp="1" noChangeArrowheads="1"/>
          </p:cNvSpPr>
          <p:nvPr>
            <p:ph type="body" idx="1"/>
          </p:nvPr>
        </p:nvSpPr>
        <p:spPr>
          <a:xfrm>
            <a:off x="1143000" y="1143000"/>
            <a:ext cx="6705600" cy="5334000"/>
          </a:xfrm>
        </p:spPr>
        <p:txBody>
          <a:bodyPr/>
          <a:lstStyle/>
          <a:p>
            <a:pPr>
              <a:lnSpc>
                <a:spcPct val="90000"/>
              </a:lnSpc>
              <a:buFont typeface="Wingdings" pitchFamily="2" charset="2"/>
              <a:buChar char="v"/>
            </a:pPr>
            <a:endParaRPr lang="en-US" sz="2000" dirty="0" smtClean="0"/>
          </a:p>
          <a:p>
            <a:pPr>
              <a:lnSpc>
                <a:spcPct val="90000"/>
              </a:lnSpc>
              <a:buFont typeface="Wingdings" pitchFamily="2" charset="2"/>
              <a:buChar char="v"/>
            </a:pPr>
            <a:endParaRPr lang="en-US" sz="2800" dirty="0"/>
          </a:p>
          <a:p>
            <a:pPr>
              <a:lnSpc>
                <a:spcPct val="90000"/>
              </a:lnSpc>
              <a:buFont typeface="Wingdings" pitchFamily="2" charset="2"/>
              <a:buNone/>
            </a:pPr>
            <a:endParaRPr lang="en-US" sz="2000" dirty="0"/>
          </a:p>
        </p:txBody>
      </p:sp>
      <p:sp>
        <p:nvSpPr>
          <p:cNvPr id="3" name="Title 1"/>
          <p:cNvSpPr>
            <a:spLocks noGrp="1"/>
          </p:cNvSpPr>
          <p:nvPr>
            <p:ph type="title"/>
          </p:nvPr>
        </p:nvSpPr>
        <p:spPr>
          <a:xfrm>
            <a:off x="457200" y="274638"/>
            <a:ext cx="8229600" cy="868362"/>
          </a:xfrm>
        </p:spPr>
        <p:txBody>
          <a:bodyPr>
            <a:normAutofit/>
          </a:bodyPr>
          <a:lstStyle/>
          <a:p>
            <a:r>
              <a:rPr lang="en-US" sz="3200" dirty="0" smtClean="0">
                <a:solidFill>
                  <a:schemeClr val="tx1">
                    <a:lumMod val="65000"/>
                    <a:lumOff val="35000"/>
                  </a:schemeClr>
                </a:solidFill>
              </a:rPr>
              <a:t>Limitations</a:t>
            </a:r>
            <a:endParaRPr lang="en-US" sz="3200" dirty="0">
              <a:solidFill>
                <a:schemeClr val="tx1">
                  <a:lumMod val="65000"/>
                  <a:lumOff val="35000"/>
                </a:schemeClr>
              </a:solidFill>
            </a:endParaRPr>
          </a:p>
        </p:txBody>
      </p:sp>
      <p:sp>
        <p:nvSpPr>
          <p:cNvPr id="2" name="Rounded Rectangle 1"/>
          <p:cNvSpPr/>
          <p:nvPr/>
        </p:nvSpPr>
        <p:spPr>
          <a:xfrm>
            <a:off x="609600" y="1219200"/>
            <a:ext cx="7543800" cy="4953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lnSpc>
                <a:spcPct val="90000"/>
              </a:lnSpc>
              <a:buFont typeface="Arial"/>
              <a:buChar char="•"/>
            </a:pPr>
            <a:r>
              <a:rPr lang="en-US" sz="2400" dirty="0"/>
              <a:t>Only a snapshot of exposure</a:t>
            </a:r>
          </a:p>
          <a:p>
            <a:pPr>
              <a:lnSpc>
                <a:spcPct val="90000"/>
              </a:lnSpc>
              <a:buFont typeface="Wingdings" pitchFamily="2" charset="2"/>
              <a:buNone/>
            </a:pPr>
            <a:r>
              <a:rPr lang="en-US" sz="2400" dirty="0" smtClean="0"/>
              <a:t> </a:t>
            </a:r>
            <a:endParaRPr lang="en-US" sz="2400" dirty="0"/>
          </a:p>
          <a:p>
            <a:pPr marL="342900" indent="-342900">
              <a:lnSpc>
                <a:spcPct val="90000"/>
              </a:lnSpc>
              <a:buFont typeface="Arial"/>
              <a:buChar char="•"/>
            </a:pPr>
            <a:r>
              <a:rPr lang="en-US" sz="2400" dirty="0"/>
              <a:t>Exposure </a:t>
            </a:r>
            <a:r>
              <a:rPr lang="en-US" sz="2400" dirty="0">
                <a:sym typeface="Symbol" pitchFamily="18" charset="2"/>
              </a:rPr>
              <a:t> Disease</a:t>
            </a:r>
            <a:r>
              <a:rPr lang="en-US" sz="2400" dirty="0"/>
              <a:t> </a:t>
            </a:r>
          </a:p>
          <a:p>
            <a:pPr>
              <a:lnSpc>
                <a:spcPct val="90000"/>
              </a:lnSpc>
              <a:buFont typeface="Wingdings" pitchFamily="2" charset="2"/>
              <a:buNone/>
            </a:pPr>
            <a:endParaRPr lang="en-US" sz="2400" dirty="0"/>
          </a:p>
          <a:p>
            <a:pPr marL="342900" indent="-342900">
              <a:lnSpc>
                <a:spcPct val="90000"/>
              </a:lnSpc>
              <a:buFont typeface="Arial"/>
              <a:buChar char="•"/>
            </a:pPr>
            <a:r>
              <a:rPr lang="en-US" sz="2400" dirty="0"/>
              <a:t>Cannot reveal exposure sources or routes </a:t>
            </a:r>
          </a:p>
          <a:p>
            <a:pPr>
              <a:lnSpc>
                <a:spcPct val="90000"/>
              </a:lnSpc>
              <a:buFont typeface="Wingdings" pitchFamily="2" charset="2"/>
              <a:buNone/>
            </a:pPr>
            <a:endParaRPr lang="en-US" sz="2400" dirty="0"/>
          </a:p>
          <a:p>
            <a:pPr marL="342900" indent="-342900">
              <a:lnSpc>
                <a:spcPct val="90000"/>
              </a:lnSpc>
              <a:buFont typeface="Arial"/>
              <a:buChar char="•"/>
            </a:pPr>
            <a:r>
              <a:rPr lang="en-US" sz="2400" dirty="0"/>
              <a:t>Influence of personal behaviors, genetics</a:t>
            </a:r>
          </a:p>
          <a:p>
            <a:pPr>
              <a:lnSpc>
                <a:spcPct val="90000"/>
              </a:lnSpc>
              <a:buFont typeface="Wingdings" pitchFamily="2" charset="2"/>
              <a:buNone/>
            </a:pPr>
            <a:endParaRPr lang="en-US" sz="2400" dirty="0"/>
          </a:p>
          <a:p>
            <a:pPr marL="342900" indent="-342900">
              <a:lnSpc>
                <a:spcPct val="90000"/>
              </a:lnSpc>
              <a:buFont typeface="Arial"/>
              <a:buChar char="•"/>
            </a:pPr>
            <a:r>
              <a:rPr lang="en-US" sz="2400" dirty="0"/>
              <a:t>Unknown additive/synergistic effects of chemicals </a:t>
            </a:r>
            <a:endParaRPr lang="en-US" sz="2400" dirty="0" smtClean="0"/>
          </a:p>
          <a:p>
            <a:pPr marL="342900" indent="-342900">
              <a:lnSpc>
                <a:spcPct val="90000"/>
              </a:lnSpc>
              <a:buFont typeface="Arial"/>
              <a:buChar char="•"/>
            </a:pPr>
            <a:endParaRPr lang="en-US" sz="2400" dirty="0"/>
          </a:p>
          <a:p>
            <a:pPr marL="342900" indent="-342900">
              <a:lnSpc>
                <a:spcPct val="90000"/>
              </a:lnSpc>
              <a:buFont typeface="Arial"/>
              <a:buChar char="•"/>
            </a:pPr>
            <a:r>
              <a:rPr lang="en-US" sz="2400" dirty="0" smtClean="0"/>
              <a:t>Will not identify who will or will not develop a disease endpoint</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600200"/>
            <a:ext cx="8686800" cy="4559491"/>
          </a:xfrm>
        </p:spPr>
        <p:txBody>
          <a:bodyPr/>
          <a:lstStyle/>
          <a:p>
            <a:endParaRPr lang="en-US" sz="3200" dirty="0" smtClean="0"/>
          </a:p>
          <a:p>
            <a:pPr>
              <a:buNone/>
            </a:pPr>
            <a:endParaRPr lang="en-US" dirty="0" smtClean="0"/>
          </a:p>
          <a:p>
            <a:pPr marL="109728" indent="0">
              <a:buNone/>
            </a:pPr>
            <a:endParaRPr lang="en-US" dirty="0"/>
          </a:p>
          <a:p>
            <a:pPr marL="109728" indent="0">
              <a:buNone/>
            </a:pPr>
            <a:r>
              <a:rPr lang="en-US" dirty="0" smtClean="0">
                <a:solidFill>
                  <a:schemeClr val="tx1">
                    <a:lumMod val="50000"/>
                    <a:lumOff val="50000"/>
                  </a:schemeClr>
                </a:solidFill>
              </a:rPr>
              <a:t> </a:t>
            </a:r>
            <a:r>
              <a:rPr lang="en-US" dirty="0" smtClean="0">
                <a:solidFill>
                  <a:schemeClr val="tx1">
                    <a:lumMod val="65000"/>
                    <a:lumOff val="35000"/>
                  </a:schemeClr>
                </a:solidFill>
              </a:rPr>
              <a:t>Study Design?</a:t>
            </a:r>
          </a:p>
          <a:p>
            <a:endParaRPr lang="en-US" dirty="0" smtClean="0"/>
          </a:p>
          <a:p>
            <a:endParaRPr lang="en-US" dirty="0" smtClean="0"/>
          </a:p>
          <a:p>
            <a:endParaRPr lang="en-US" dirty="0" smtClean="0"/>
          </a:p>
          <a:p>
            <a:pPr>
              <a:buNone/>
            </a:pPr>
            <a:r>
              <a:rPr lang="en-US" dirty="0" smtClean="0"/>
              <a:t> </a:t>
            </a:r>
            <a:endParaRPr lang="en-US" dirty="0"/>
          </a:p>
        </p:txBody>
      </p:sp>
      <p:sp>
        <p:nvSpPr>
          <p:cNvPr id="3" name="Title 2"/>
          <p:cNvSpPr>
            <a:spLocks noGrp="1"/>
          </p:cNvSpPr>
          <p:nvPr>
            <p:ph type="title"/>
          </p:nvPr>
        </p:nvSpPr>
        <p:spPr>
          <a:xfrm>
            <a:off x="228600" y="274638"/>
            <a:ext cx="8458200" cy="715962"/>
          </a:xfrm>
        </p:spPr>
        <p:txBody>
          <a:bodyPr>
            <a:normAutofit/>
          </a:bodyPr>
          <a:lstStyle/>
          <a:p>
            <a:r>
              <a:rPr lang="en-US" sz="2800" dirty="0" smtClean="0">
                <a:solidFill>
                  <a:schemeClr val="tx1">
                    <a:lumMod val="65000"/>
                    <a:lumOff val="35000"/>
                  </a:schemeClr>
                </a:solidFill>
              </a:rPr>
              <a:t>Study Type?</a:t>
            </a:r>
            <a:endParaRPr lang="en-US" sz="2800" dirty="0">
              <a:solidFill>
                <a:schemeClr val="tx1">
                  <a:lumMod val="65000"/>
                  <a:lumOff val="35000"/>
                </a:schemeClr>
              </a:solidFill>
            </a:endParaRPr>
          </a:p>
        </p:txBody>
      </p:sp>
      <p:sp>
        <p:nvSpPr>
          <p:cNvPr id="4" name="Rounded Rectangle 3"/>
          <p:cNvSpPr/>
          <p:nvPr/>
        </p:nvSpPr>
        <p:spPr>
          <a:xfrm>
            <a:off x="533400" y="1219200"/>
            <a:ext cx="7620000" cy="1600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endParaRPr lang="en-US" sz="2800" dirty="0" smtClean="0"/>
          </a:p>
          <a:p>
            <a:endParaRPr lang="en-US" sz="2800" dirty="0" smtClean="0"/>
          </a:p>
          <a:p>
            <a:endParaRPr lang="en-US" sz="2800" dirty="0"/>
          </a:p>
          <a:p>
            <a:r>
              <a:rPr lang="en-US" sz="2000" dirty="0" smtClean="0"/>
              <a:t>Involves </a:t>
            </a:r>
            <a:r>
              <a:rPr lang="en-US" sz="2000" dirty="0"/>
              <a:t>two months of air monitoring plus collection of biological samples.</a:t>
            </a:r>
          </a:p>
          <a:p>
            <a:pPr>
              <a:buNone/>
            </a:pPr>
            <a:endParaRPr lang="en-US" sz="2000" dirty="0"/>
          </a:p>
          <a:p>
            <a:r>
              <a:rPr lang="en-US" sz="2000" dirty="0"/>
              <a:t>October 2011 and October 2012.</a:t>
            </a:r>
          </a:p>
          <a:p>
            <a:endParaRPr lang="en-US" sz="2000" dirty="0" smtClean="0"/>
          </a:p>
          <a:p>
            <a:endParaRPr lang="en-US" sz="2800" dirty="0"/>
          </a:p>
          <a:p>
            <a:endParaRPr lang="en-US" sz="2800" dirty="0"/>
          </a:p>
        </p:txBody>
      </p:sp>
      <p:sp>
        <p:nvSpPr>
          <p:cNvPr id="5" name="Rounded Rectangle 4"/>
          <p:cNvSpPr/>
          <p:nvPr/>
        </p:nvSpPr>
        <p:spPr>
          <a:xfrm>
            <a:off x="533400" y="3657600"/>
            <a:ext cx="7772400" cy="2209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dirty="0" smtClean="0"/>
              <a:t>Study </a:t>
            </a:r>
            <a:r>
              <a:rPr lang="en-US" sz="2000" dirty="0"/>
              <a:t>Area, Sample size, </a:t>
            </a:r>
            <a:r>
              <a:rPr lang="en-US" sz="2000" dirty="0" smtClean="0"/>
              <a:t>Recruitment,</a:t>
            </a:r>
          </a:p>
          <a:p>
            <a:r>
              <a:rPr lang="en-US" sz="2000" dirty="0" smtClean="0"/>
              <a:t>Samples (Environmental, Biological), Analyses </a:t>
            </a:r>
            <a:r>
              <a:rPr lang="en-US" sz="2000" dirty="0"/>
              <a:t>and Results</a:t>
            </a:r>
            <a:r>
              <a:rPr lang="en-US" sz="2000" dirty="0" smtClean="0"/>
              <a:t>, Cost, Future </a:t>
            </a:r>
            <a:r>
              <a:rPr lang="en-US" sz="2000" dirty="0"/>
              <a:t>directions</a:t>
            </a:r>
          </a:p>
          <a:p>
            <a:endParaRPr lang="en-US"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229600" cy="4525963"/>
          </a:xfrm>
        </p:spPr>
        <p:txBody>
          <a:bodyPr/>
          <a:lstStyle/>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2" name="Title 1"/>
          <p:cNvSpPr>
            <a:spLocks noGrp="1"/>
          </p:cNvSpPr>
          <p:nvPr>
            <p:ph type="title"/>
          </p:nvPr>
        </p:nvSpPr>
        <p:spPr>
          <a:xfrm>
            <a:off x="304800" y="274638"/>
            <a:ext cx="8382000" cy="487362"/>
          </a:xfrm>
        </p:spPr>
        <p:txBody>
          <a:bodyPr>
            <a:normAutofit fontScale="90000"/>
          </a:bodyPr>
          <a:lstStyle/>
          <a:p>
            <a:r>
              <a:rPr lang="en-US" dirty="0" smtClean="0"/>
              <a:t> </a:t>
            </a:r>
            <a:r>
              <a:rPr lang="en-US" sz="3600" dirty="0" smtClean="0"/>
              <a:t>Study Area </a:t>
            </a:r>
            <a:endParaRPr lang="en-US" sz="3600" dirty="0"/>
          </a:p>
        </p:txBody>
      </p:sp>
      <p:sp>
        <p:nvSpPr>
          <p:cNvPr id="4" name="Rounded Rectangle 3"/>
          <p:cNvSpPr/>
          <p:nvPr/>
        </p:nvSpPr>
        <p:spPr>
          <a:xfrm>
            <a:off x="609600" y="914400"/>
            <a:ext cx="7772400" cy="9906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t>Study area encompasses all residences within 5 miles of the IRPP</a:t>
            </a:r>
            <a:r>
              <a:rPr lang="en-US" sz="2000" dirty="0" smtClean="0"/>
              <a:t>. (Primary </a:t>
            </a:r>
            <a:r>
              <a:rPr lang="en-US" sz="2000" dirty="0"/>
              <a:t>and secondary recruitment areas identified</a:t>
            </a:r>
            <a:r>
              <a:rPr lang="en-US" sz="2000" dirty="0" smtClean="0"/>
              <a:t>.)</a:t>
            </a:r>
            <a:endParaRPr lang="en-US" sz="2000" dirty="0"/>
          </a:p>
          <a:p>
            <a:endParaRPr lang="en-US" sz="2000" dirty="0"/>
          </a:p>
        </p:txBody>
      </p:sp>
      <p:pic>
        <p:nvPicPr>
          <p:cNvPr id="5" name="Picture 3"/>
          <p:cNvPicPr>
            <a:picLocks noChangeAspect="1" noChangeArrowheads="1"/>
          </p:cNvPicPr>
          <p:nvPr/>
        </p:nvPicPr>
        <p:blipFill>
          <a:blip r:embed="rId3" cstate="print"/>
          <a:srcRect/>
          <a:stretch>
            <a:fillRect/>
          </a:stretch>
        </p:blipFill>
        <p:spPr bwMode="auto">
          <a:xfrm>
            <a:off x="1219200" y="2133600"/>
            <a:ext cx="6629400" cy="4205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a:xfrm>
            <a:off x="457200" y="274638"/>
            <a:ext cx="8229600" cy="944562"/>
          </a:xfrm>
        </p:spPr>
        <p:txBody>
          <a:bodyPr>
            <a:normAutofit/>
          </a:bodyPr>
          <a:lstStyle/>
          <a:p>
            <a:r>
              <a:rPr lang="en-US" sz="3200" dirty="0" smtClean="0">
                <a:solidFill>
                  <a:schemeClr val="tx1">
                    <a:lumMod val="65000"/>
                    <a:lumOff val="35000"/>
                  </a:schemeClr>
                </a:solidFill>
              </a:rPr>
              <a:t>Sample Size and Recruitment</a:t>
            </a:r>
            <a:endParaRPr lang="en-US" sz="3200" dirty="0">
              <a:solidFill>
                <a:schemeClr val="tx1">
                  <a:lumMod val="65000"/>
                  <a:lumOff val="35000"/>
                </a:schemeClr>
              </a:solidFill>
            </a:endParaRPr>
          </a:p>
        </p:txBody>
      </p:sp>
      <p:sp>
        <p:nvSpPr>
          <p:cNvPr id="4" name="Rounded Rectangle 3"/>
          <p:cNvSpPr/>
          <p:nvPr/>
        </p:nvSpPr>
        <p:spPr>
          <a:xfrm>
            <a:off x="609600" y="1219200"/>
            <a:ext cx="7772400" cy="5029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Arial"/>
              <a:buChar char="•"/>
            </a:pPr>
            <a:r>
              <a:rPr lang="en-US" sz="2000" dirty="0"/>
              <a:t>Sample statistic calculations indicated that 32 participants with 4 days of sample collection per participant will provide a total sample size of 128 to 384.</a:t>
            </a:r>
          </a:p>
          <a:p>
            <a:pPr marL="342900" indent="-342900">
              <a:buFont typeface="Arial"/>
              <a:buChar char="•"/>
            </a:pPr>
            <a:endParaRPr lang="en-US" sz="2000" dirty="0"/>
          </a:p>
          <a:p>
            <a:pPr marL="342900" indent="-342900">
              <a:buFont typeface="Arial"/>
              <a:buChar char="•"/>
            </a:pPr>
            <a:r>
              <a:rPr lang="en-US" sz="2000" dirty="0"/>
              <a:t>Sample size will provide sufficient power to detect a 3 µg/m</a:t>
            </a:r>
            <a:r>
              <a:rPr lang="en-US" sz="2000" baseline="30000" dirty="0"/>
              <a:t>3</a:t>
            </a:r>
            <a:r>
              <a:rPr lang="en-US" sz="2000" dirty="0"/>
              <a:t>change in particulate matter concentration. </a:t>
            </a:r>
          </a:p>
          <a:p>
            <a:pPr marL="342900" indent="-342900">
              <a:buFont typeface="Arial"/>
              <a:buChar char="•"/>
            </a:pPr>
            <a:endParaRPr lang="en-US" sz="2000" dirty="0"/>
          </a:p>
          <a:p>
            <a:pPr marL="342900" indent="-342900">
              <a:buFont typeface="Arial"/>
              <a:buChar char="•"/>
            </a:pPr>
            <a:r>
              <a:rPr lang="en-US" sz="2000" dirty="0"/>
              <a:t>Personalized recruitment via phone calls</a:t>
            </a:r>
            <a:r>
              <a:rPr lang="en-US" sz="2000" dirty="0" smtClean="0"/>
              <a:t>.</a:t>
            </a:r>
          </a:p>
          <a:p>
            <a:pPr marL="342900" indent="-342900">
              <a:buFont typeface="Arial"/>
              <a:buChar char="•"/>
            </a:pPr>
            <a:endParaRPr lang="en-US" sz="2000" dirty="0"/>
          </a:p>
          <a:p>
            <a:pPr marL="342900" indent="-342900">
              <a:buFont typeface="Arial"/>
              <a:buChar char="•"/>
            </a:pPr>
            <a:r>
              <a:rPr lang="en-US" sz="2000" dirty="0"/>
              <a:t>No contact information was provided by the State of Delaware.</a:t>
            </a:r>
          </a:p>
          <a:p>
            <a:pPr marL="342900" indent="-342900">
              <a:buFont typeface="Arial"/>
              <a:buChar char="•"/>
            </a:pPr>
            <a:endParaRPr lang="en-US" sz="2000" dirty="0"/>
          </a:p>
          <a:p>
            <a:pPr marL="342900" indent="-342900">
              <a:buFont typeface="Arial"/>
              <a:buChar char="•"/>
            </a:pPr>
            <a:endParaRPr lang="en-US"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3637</TotalTime>
  <Words>2505</Words>
  <Application>Microsoft Office PowerPoint</Application>
  <PresentationFormat>On-screen Show (4:3)</PresentationFormat>
  <Paragraphs>276</Paragraphs>
  <Slides>22</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Concourse</vt:lpstr>
      <vt:lpstr>Document</vt:lpstr>
      <vt:lpstr>Indian River Power Plant (IRPP) Impact Study</vt:lpstr>
      <vt:lpstr>                         How Did We Get Here? </vt:lpstr>
      <vt:lpstr>What’s Happening?             </vt:lpstr>
      <vt:lpstr>Objectives</vt:lpstr>
      <vt:lpstr>Benefits</vt:lpstr>
      <vt:lpstr>Limitations</vt:lpstr>
      <vt:lpstr>Study Type?</vt:lpstr>
      <vt:lpstr> Study Area </vt:lpstr>
      <vt:lpstr>Sample Size and Recruitment</vt:lpstr>
      <vt:lpstr>Sample (Environmental)</vt:lpstr>
      <vt:lpstr>Slide 11</vt:lpstr>
      <vt:lpstr>Slide 12</vt:lpstr>
      <vt:lpstr>Slide 13</vt:lpstr>
      <vt:lpstr>Sample (Biological)</vt:lpstr>
      <vt:lpstr>Slide 15</vt:lpstr>
      <vt:lpstr>Analyses</vt:lpstr>
      <vt:lpstr>Slide 17</vt:lpstr>
      <vt:lpstr>Slide 18</vt:lpstr>
      <vt:lpstr>Results</vt:lpstr>
      <vt:lpstr>Cost</vt:lpstr>
      <vt:lpstr>Slide 21</vt:lpstr>
      <vt:lpstr>Slide 22</vt:lpstr>
    </vt:vector>
  </TitlesOfParts>
  <Company>Delaware Health and Social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River Power Plant Impact Study</dc:title>
  <dc:creator>sangeeta.gupta</dc:creator>
  <cp:lastModifiedBy>Katherine.Hughes</cp:lastModifiedBy>
  <cp:revision>214</cp:revision>
  <dcterms:created xsi:type="dcterms:W3CDTF">2012-02-02T12:51:06Z</dcterms:created>
  <dcterms:modified xsi:type="dcterms:W3CDTF">2012-02-20T12:34:46Z</dcterms:modified>
</cp:coreProperties>
</file>