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theme/themeOverride4.xml" ContentType="application/vnd.openxmlformats-officedocument.themeOverride+xml"/>
  <Override PartName="/ppt/drawings/drawing4.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88" r:id="rId2"/>
    <p:sldId id="259" r:id="rId3"/>
    <p:sldId id="263" r:id="rId4"/>
    <p:sldId id="264" r:id="rId5"/>
    <p:sldId id="266" r:id="rId6"/>
    <p:sldId id="270" r:id="rId7"/>
    <p:sldId id="272" r:id="rId8"/>
    <p:sldId id="289" r:id="rId9"/>
    <p:sldId id="290" r:id="rId10"/>
    <p:sldId id="273" r:id="rId11"/>
    <p:sldId id="267" r:id="rId12"/>
    <p:sldId id="275" r:id="rId13"/>
    <p:sldId id="274" r:id="rId14"/>
    <p:sldId id="269" r:id="rId15"/>
    <p:sldId id="277" r:id="rId16"/>
    <p:sldId id="278" r:id="rId17"/>
    <p:sldId id="280" r:id="rId18"/>
    <p:sldId id="281" r:id="rId19"/>
    <p:sldId id="282" r:id="rId20"/>
    <p:sldId id="283" r:id="rId21"/>
    <p:sldId id="284" r:id="rId22"/>
    <p:sldId id="285" r:id="rId23"/>
    <p:sldId id="286" r:id="rId24"/>
    <p:sldId id="287" r:id="rId25"/>
    <p:sldId id="258" r:id="rId26"/>
  </p:sldIdLst>
  <p:sldSz cx="9144000" cy="6858000" type="screen4x3"/>
  <p:notesSz cx="6934200" cy="92329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6"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6"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6"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6"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6" charset="-128"/>
        <a:cs typeface="+mn-cs"/>
      </a:defRPr>
    </a:lvl5pPr>
    <a:lvl6pPr marL="2286000" algn="l" defTabSz="914400" rtl="0" eaLnBrk="1" latinLnBrk="0" hangingPunct="1">
      <a:defRPr kern="1200">
        <a:solidFill>
          <a:schemeClr val="tx1"/>
        </a:solidFill>
        <a:latin typeface="Arial" charset="0"/>
        <a:ea typeface="ＭＳ Ｐゴシック" pitchFamily="36" charset="-128"/>
        <a:cs typeface="+mn-cs"/>
      </a:defRPr>
    </a:lvl6pPr>
    <a:lvl7pPr marL="2743200" algn="l" defTabSz="914400" rtl="0" eaLnBrk="1" latinLnBrk="0" hangingPunct="1">
      <a:defRPr kern="1200">
        <a:solidFill>
          <a:schemeClr val="tx1"/>
        </a:solidFill>
        <a:latin typeface="Arial" charset="0"/>
        <a:ea typeface="ＭＳ Ｐゴシック" pitchFamily="36" charset="-128"/>
        <a:cs typeface="+mn-cs"/>
      </a:defRPr>
    </a:lvl7pPr>
    <a:lvl8pPr marL="3200400" algn="l" defTabSz="914400" rtl="0" eaLnBrk="1" latinLnBrk="0" hangingPunct="1">
      <a:defRPr kern="1200">
        <a:solidFill>
          <a:schemeClr val="tx1"/>
        </a:solidFill>
        <a:latin typeface="Arial" charset="0"/>
        <a:ea typeface="ＭＳ Ｐゴシック" pitchFamily="36" charset="-128"/>
        <a:cs typeface="+mn-cs"/>
      </a:defRPr>
    </a:lvl8pPr>
    <a:lvl9pPr marL="3657600" algn="l" defTabSz="914400" rtl="0" eaLnBrk="1" latinLnBrk="0" hangingPunct="1">
      <a:defRPr kern="1200">
        <a:solidFill>
          <a:schemeClr val="tx1"/>
        </a:solidFill>
        <a:latin typeface="Arial" charset="0"/>
        <a:ea typeface="ＭＳ Ｐゴシック" pitchFamily="36"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64" autoAdjust="0"/>
  </p:normalViewPr>
  <p:slideViewPr>
    <p:cSldViewPr snapToGrid="0">
      <p:cViewPr varScale="1">
        <p:scale>
          <a:sx n="95" d="100"/>
          <a:sy n="95" d="100"/>
        </p:scale>
        <p:origin x="1531" y="3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Documents%20and%20Settings\fred.breukelman\My%20Documents\Excel%20Files\1999-2009%20YRBS%20US-DE%20HS%20bar%20chart.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Documents%20and%20Settings\fred.breukelman\My%20Documents\Excel%20Files\1999-2008%20YTS-YRBS%20HS%20chart.xls"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C:\Documents%20and%20Settings\fred.breukelman\My%20Documents\Excel%20Files\1997-2009%20adult%20smoking%20trend%20color%20V2.xls"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C:\Documents%20and%20Settings\fred.breukelman\My%20Documents\Excel%20Files\2010%20adult%20smoking.xls" TargetMode="External"/><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2400" dirty="0"/>
              <a:t>Delaware Public High School Cigarette Smoking Prevalence, 1999-2009 </a:t>
            </a:r>
          </a:p>
        </c:rich>
      </c:tx>
      <c:layout>
        <c:manualLayout>
          <c:xMode val="edge"/>
          <c:yMode val="edge"/>
          <c:x val="0.14130762023544605"/>
          <c:y val="3.0220640113917611E-2"/>
        </c:manualLayout>
      </c:layout>
      <c:overlay val="0"/>
    </c:title>
    <c:autoTitleDeleted val="0"/>
    <c:plotArea>
      <c:layout>
        <c:manualLayout>
          <c:layoutTarget val="inner"/>
          <c:xMode val="edge"/>
          <c:yMode val="edge"/>
          <c:x val="0.10997644801176842"/>
          <c:y val="0.17548667242843174"/>
          <c:w val="0.8411960935175965"/>
          <c:h val="0.74295595676392179"/>
        </c:manualLayout>
      </c:layout>
      <c:lineChart>
        <c:grouping val="standard"/>
        <c:varyColors val="0"/>
        <c:ser>
          <c:idx val="0"/>
          <c:order val="0"/>
          <c:tx>
            <c:strRef>
              <c:f>Sheet1!$B$1</c:f>
              <c:strCache>
                <c:ptCount val="1"/>
                <c:pt idx="0">
                  <c:v>Current Smoking* DE </c:v>
                </c:pt>
              </c:strCache>
            </c:strRef>
          </c:tx>
          <c:spPr>
            <a:ln w="44450">
              <a:solidFill>
                <a:srgbClr val="C00000"/>
              </a:solidFill>
            </a:ln>
          </c:spPr>
          <c:marker>
            <c:spPr>
              <a:solidFill>
                <a:srgbClr val="C00000">
                  <a:alpha val="57000"/>
                </a:srgbClr>
              </a:solidFill>
              <a:ln>
                <a:solidFill>
                  <a:srgbClr val="C00000"/>
                </a:solidFill>
              </a:ln>
            </c:spPr>
          </c:marker>
          <c:dLbls>
            <c:dLbl>
              <c:idx val="0"/>
              <c:layout>
                <c:manualLayout>
                  <c:x val="-2.3411427495661642E-2"/>
                  <c:y val="2.41765689070287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27A-4AA0-9007-DEC6DDA41203}"/>
                </c:ext>
              </c:extLst>
            </c:dLbl>
            <c:dLbl>
              <c:idx val="1"/>
              <c:layout>
                <c:manualLayout>
                  <c:x val="0"/>
                  <c:y val="1.81324266802715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27A-4AA0-9007-DEC6DDA41203}"/>
                </c:ext>
              </c:extLst>
            </c:dLbl>
            <c:dLbl>
              <c:idx val="2"/>
              <c:layout>
                <c:manualLayout>
                  <c:x val="-4.3896426554366642E-3"/>
                  <c:y val="2.41765689070287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27A-4AA0-9007-DEC6DDA41203}"/>
                </c:ext>
              </c:extLst>
            </c:dLbl>
            <c:dLbl>
              <c:idx val="3"/>
              <c:layout>
                <c:manualLayout>
                  <c:x val="0"/>
                  <c:y val="2.21618548314429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27A-4AA0-9007-DEC6DDA41203}"/>
                </c:ext>
              </c:extLst>
            </c:dLbl>
            <c:dLbl>
              <c:idx val="4"/>
              <c:layout>
                <c:manualLayout>
                  <c:x val="1.463214218478852E-3"/>
                  <c:y val="2.41765689070287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27A-4AA0-9007-DEC6DDA41203}"/>
                </c:ext>
              </c:extLst>
            </c:dLbl>
            <c:dLbl>
              <c:idx val="5"/>
              <c:layout>
                <c:manualLayout>
                  <c:x val="-1.0242499529351962E-2"/>
                  <c:y val="3.22354252093718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27A-4AA0-9007-DEC6DDA41203}"/>
                </c:ext>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1999</c:v>
                </c:pt>
                <c:pt idx="1">
                  <c:v>2001</c:v>
                </c:pt>
                <c:pt idx="2">
                  <c:v>2003</c:v>
                </c:pt>
                <c:pt idx="3">
                  <c:v>2005</c:v>
                </c:pt>
                <c:pt idx="4">
                  <c:v>2007</c:v>
                </c:pt>
                <c:pt idx="5">
                  <c:v>2009</c:v>
                </c:pt>
              </c:numCache>
            </c:numRef>
          </c:cat>
          <c:val>
            <c:numRef>
              <c:f>Sheet1!$B$2:$B$7</c:f>
              <c:numCache>
                <c:formatCode>0.0%</c:formatCode>
                <c:ptCount val="6"/>
                <c:pt idx="0">
                  <c:v>0.32200000000000145</c:v>
                </c:pt>
                <c:pt idx="1">
                  <c:v>0.24200000000000021</c:v>
                </c:pt>
                <c:pt idx="2">
                  <c:v>0.23500000000000001</c:v>
                </c:pt>
                <c:pt idx="3">
                  <c:v>0.21200000000000024</c:v>
                </c:pt>
                <c:pt idx="4">
                  <c:v>0.20200000000000001</c:v>
                </c:pt>
                <c:pt idx="5">
                  <c:v>0.19000000000000059</c:v>
                </c:pt>
              </c:numCache>
            </c:numRef>
          </c:val>
          <c:smooth val="0"/>
          <c:extLst>
            <c:ext xmlns:c16="http://schemas.microsoft.com/office/drawing/2014/chart" uri="{C3380CC4-5D6E-409C-BE32-E72D297353CC}">
              <c16:uniqueId val="{00000006-C27A-4AA0-9007-DEC6DDA41203}"/>
            </c:ext>
          </c:extLst>
        </c:ser>
        <c:ser>
          <c:idx val="1"/>
          <c:order val="1"/>
          <c:tx>
            <c:strRef>
              <c:f>Sheet1!$C$1</c:f>
              <c:strCache>
                <c:ptCount val="1"/>
                <c:pt idx="0">
                  <c:v>Regular Smoking** DE </c:v>
                </c:pt>
              </c:strCache>
            </c:strRef>
          </c:tx>
          <c:spPr>
            <a:ln w="41275">
              <a:solidFill>
                <a:srgbClr val="002060"/>
              </a:solidFill>
            </a:ln>
          </c:spPr>
          <c:marker>
            <c:spPr>
              <a:solidFill>
                <a:srgbClr val="4F81BD">
                  <a:lumMod val="20000"/>
                  <a:lumOff val="80000"/>
                </a:srgbClr>
              </a:solidFill>
              <a:ln>
                <a:solidFill>
                  <a:srgbClr val="002060"/>
                </a:solidFill>
              </a:ln>
            </c:spPr>
          </c:marker>
          <c:dLbls>
            <c:dLbl>
              <c:idx val="0"/>
              <c:layout>
                <c:manualLayout>
                  <c:x val="4.3896426554366E-3"/>
                  <c:y val="-1.6117712604685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27A-4AA0-9007-DEC6DDA41203}"/>
                </c:ext>
              </c:extLst>
            </c:dLbl>
            <c:dLbl>
              <c:idx val="1"/>
              <c:layout>
                <c:manualLayout>
                  <c:x val="0"/>
                  <c:y val="-1.4102998529100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27A-4AA0-9007-DEC6DDA41203}"/>
                </c:ext>
              </c:extLst>
            </c:dLbl>
            <c:dLbl>
              <c:idx val="2"/>
              <c:layout>
                <c:manualLayout>
                  <c:x val="7.316071092394268E-3"/>
                  <c:y val="-1.4102998529100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27A-4AA0-9007-DEC6DDA41203}"/>
                </c:ext>
              </c:extLst>
            </c:dLbl>
            <c:dLbl>
              <c:idx val="3"/>
              <c:layout>
                <c:manualLayout>
                  <c:x val="2.9264284369577035E-3"/>
                  <c:y val="-2.01471407558574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27A-4AA0-9007-DEC6DDA41203}"/>
                </c:ext>
              </c:extLst>
            </c:dLbl>
            <c:dLbl>
              <c:idx val="4"/>
              <c:layout>
                <c:manualLayout>
                  <c:x val="1.463214218478852E-3"/>
                  <c:y val="-1.4102998529100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27A-4AA0-9007-DEC6DDA41203}"/>
                </c:ext>
              </c:extLst>
            </c:dLbl>
            <c:spPr>
              <a:noFill/>
              <a:ln>
                <a:noFill/>
              </a:ln>
              <a:effectLst/>
            </c:spPr>
            <c:txPr>
              <a:bodyPr/>
              <a:lstStyle/>
              <a:p>
                <a:pPr>
                  <a:defRPr sz="120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1999</c:v>
                </c:pt>
                <c:pt idx="1">
                  <c:v>2001</c:v>
                </c:pt>
                <c:pt idx="2">
                  <c:v>2003</c:v>
                </c:pt>
                <c:pt idx="3">
                  <c:v>2005</c:v>
                </c:pt>
                <c:pt idx="4">
                  <c:v>2007</c:v>
                </c:pt>
                <c:pt idx="5">
                  <c:v>2009</c:v>
                </c:pt>
              </c:numCache>
            </c:numRef>
          </c:cat>
          <c:val>
            <c:numRef>
              <c:f>Sheet1!$C$2:$C$7</c:f>
              <c:numCache>
                <c:formatCode>0.0%</c:formatCode>
                <c:ptCount val="6"/>
                <c:pt idx="0">
                  <c:v>0.17700000000000021</c:v>
                </c:pt>
                <c:pt idx="1">
                  <c:v>0.128</c:v>
                </c:pt>
                <c:pt idx="2">
                  <c:v>0.12100000000000002</c:v>
                </c:pt>
                <c:pt idx="3">
                  <c:v>9.6000000000000224E-2</c:v>
                </c:pt>
                <c:pt idx="4">
                  <c:v>8.5000000000000048E-2</c:v>
                </c:pt>
                <c:pt idx="5">
                  <c:v>7.8000000000000194E-2</c:v>
                </c:pt>
              </c:numCache>
            </c:numRef>
          </c:val>
          <c:smooth val="0"/>
          <c:extLst>
            <c:ext xmlns:c16="http://schemas.microsoft.com/office/drawing/2014/chart" uri="{C3380CC4-5D6E-409C-BE32-E72D297353CC}">
              <c16:uniqueId val="{0000000C-C27A-4AA0-9007-DEC6DDA41203}"/>
            </c:ext>
          </c:extLst>
        </c:ser>
        <c:ser>
          <c:idx val="2"/>
          <c:order val="2"/>
          <c:tx>
            <c:strRef>
              <c:f>Sheet1!$D$1</c:f>
              <c:strCache>
                <c:ptCount val="1"/>
                <c:pt idx="0">
                  <c:v>Current Smoking US</c:v>
                </c:pt>
              </c:strCache>
            </c:strRef>
          </c:tx>
          <c:cat>
            <c:numRef>
              <c:f>Sheet1!$A$2:$A$7</c:f>
              <c:numCache>
                <c:formatCode>General</c:formatCode>
                <c:ptCount val="6"/>
                <c:pt idx="0">
                  <c:v>1999</c:v>
                </c:pt>
                <c:pt idx="1">
                  <c:v>2001</c:v>
                </c:pt>
                <c:pt idx="2">
                  <c:v>2003</c:v>
                </c:pt>
                <c:pt idx="3">
                  <c:v>2005</c:v>
                </c:pt>
                <c:pt idx="4">
                  <c:v>2007</c:v>
                </c:pt>
                <c:pt idx="5">
                  <c:v>2009</c:v>
                </c:pt>
              </c:numCache>
            </c:numRef>
          </c:cat>
          <c:val>
            <c:numRef>
              <c:f>Sheet1!$D$2:$D$7</c:f>
              <c:numCache>
                <c:formatCode>0.0%</c:formatCode>
                <c:ptCount val="6"/>
                <c:pt idx="0">
                  <c:v>0.3480000000000017</c:v>
                </c:pt>
                <c:pt idx="1">
                  <c:v>0.28500000000000031</c:v>
                </c:pt>
                <c:pt idx="2">
                  <c:v>0.23300000000000001</c:v>
                </c:pt>
                <c:pt idx="3">
                  <c:v>0.23</c:v>
                </c:pt>
                <c:pt idx="4">
                  <c:v>0.2</c:v>
                </c:pt>
                <c:pt idx="5">
                  <c:v>0.18200000000000024</c:v>
                </c:pt>
              </c:numCache>
            </c:numRef>
          </c:val>
          <c:smooth val="0"/>
          <c:extLst>
            <c:ext xmlns:c16="http://schemas.microsoft.com/office/drawing/2014/chart" uri="{C3380CC4-5D6E-409C-BE32-E72D297353CC}">
              <c16:uniqueId val="{0000000D-C27A-4AA0-9007-DEC6DDA41203}"/>
            </c:ext>
          </c:extLst>
        </c:ser>
        <c:ser>
          <c:idx val="3"/>
          <c:order val="3"/>
          <c:tx>
            <c:strRef>
              <c:f>Sheet1!$E$1</c:f>
              <c:strCache>
                <c:ptCount val="1"/>
                <c:pt idx="0">
                  <c:v>Regular Smoking US</c:v>
                </c:pt>
              </c:strCache>
            </c:strRef>
          </c:tx>
          <c:spPr>
            <a:ln w="25400">
              <a:solidFill>
                <a:schemeClr val="accent1"/>
              </a:solidFill>
            </a:ln>
          </c:spPr>
          <c:cat>
            <c:numRef>
              <c:f>Sheet1!$A$2:$A$7</c:f>
              <c:numCache>
                <c:formatCode>General</c:formatCode>
                <c:ptCount val="6"/>
                <c:pt idx="0">
                  <c:v>1999</c:v>
                </c:pt>
                <c:pt idx="1">
                  <c:v>2001</c:v>
                </c:pt>
                <c:pt idx="2">
                  <c:v>2003</c:v>
                </c:pt>
                <c:pt idx="3">
                  <c:v>2005</c:v>
                </c:pt>
                <c:pt idx="4">
                  <c:v>2007</c:v>
                </c:pt>
                <c:pt idx="5">
                  <c:v>2009</c:v>
                </c:pt>
              </c:numCache>
            </c:numRef>
          </c:cat>
          <c:val>
            <c:numRef>
              <c:f>Sheet1!$E$2:$E$7</c:f>
              <c:numCache>
                <c:formatCode>0.0%</c:formatCode>
                <c:ptCount val="6"/>
                <c:pt idx="0">
                  <c:v>0.16800000000000079</c:v>
                </c:pt>
                <c:pt idx="1">
                  <c:v>0.13800000000000001</c:v>
                </c:pt>
                <c:pt idx="2">
                  <c:v>9.7000000000000045E-2</c:v>
                </c:pt>
                <c:pt idx="3">
                  <c:v>9.4000000000000264E-2</c:v>
                </c:pt>
                <c:pt idx="4">
                  <c:v>8.1000000000000044E-2</c:v>
                </c:pt>
                <c:pt idx="5">
                  <c:v>7.4000000000000385E-2</c:v>
                </c:pt>
              </c:numCache>
            </c:numRef>
          </c:val>
          <c:smooth val="0"/>
          <c:extLst>
            <c:ext xmlns:c16="http://schemas.microsoft.com/office/drawing/2014/chart" uri="{C3380CC4-5D6E-409C-BE32-E72D297353CC}">
              <c16:uniqueId val="{0000000E-C27A-4AA0-9007-DEC6DDA41203}"/>
            </c:ext>
          </c:extLst>
        </c:ser>
        <c:dLbls>
          <c:showLegendKey val="0"/>
          <c:showVal val="0"/>
          <c:showCatName val="0"/>
          <c:showSerName val="0"/>
          <c:showPercent val="0"/>
          <c:showBubbleSize val="0"/>
        </c:dLbls>
        <c:marker val="1"/>
        <c:smooth val="0"/>
        <c:axId val="49346432"/>
        <c:axId val="58007552"/>
      </c:lineChart>
      <c:catAx>
        <c:axId val="49346432"/>
        <c:scaling>
          <c:orientation val="minMax"/>
        </c:scaling>
        <c:delete val="0"/>
        <c:axPos val="b"/>
        <c:title>
          <c:tx>
            <c:rich>
              <a:bodyPr/>
              <a:lstStyle/>
              <a:p>
                <a:pPr>
                  <a:defRPr sz="1400" baseline="0"/>
                </a:pPr>
                <a:r>
                  <a:rPr lang="en-US" sz="1400" baseline="0" dirty="0"/>
                  <a:t>Year</a:t>
                </a:r>
              </a:p>
            </c:rich>
          </c:tx>
          <c:overlay val="0"/>
        </c:title>
        <c:numFmt formatCode="General" sourceLinked="1"/>
        <c:majorTickMark val="out"/>
        <c:minorTickMark val="none"/>
        <c:tickLblPos val="nextTo"/>
        <c:txPr>
          <a:bodyPr/>
          <a:lstStyle/>
          <a:p>
            <a:pPr>
              <a:defRPr sz="1200"/>
            </a:pPr>
            <a:endParaRPr lang="en-US"/>
          </a:p>
        </c:txPr>
        <c:crossAx val="58007552"/>
        <c:crosses val="autoZero"/>
        <c:auto val="1"/>
        <c:lblAlgn val="ctr"/>
        <c:lblOffset val="100"/>
        <c:noMultiLvlLbl val="0"/>
      </c:catAx>
      <c:valAx>
        <c:axId val="58007552"/>
        <c:scaling>
          <c:orientation val="minMax"/>
          <c:max val="1"/>
          <c:min val="0"/>
        </c:scaling>
        <c:delete val="0"/>
        <c:axPos val="l"/>
        <c:majorGridlines/>
        <c:title>
          <c:tx>
            <c:rich>
              <a:bodyPr rot="-5400000" vert="horz"/>
              <a:lstStyle/>
              <a:p>
                <a:pPr>
                  <a:defRPr/>
                </a:pPr>
                <a:r>
                  <a:rPr lang="en-US" sz="1400" dirty="0"/>
                  <a:t>Percent of Delaware HS Students</a:t>
                </a:r>
              </a:p>
            </c:rich>
          </c:tx>
          <c:overlay val="0"/>
        </c:title>
        <c:numFmt formatCode="0%" sourceLinked="0"/>
        <c:majorTickMark val="out"/>
        <c:minorTickMark val="none"/>
        <c:tickLblPos val="nextTo"/>
        <c:crossAx val="49346432"/>
        <c:crosses val="autoZero"/>
        <c:crossBetween val="between"/>
        <c:majorUnit val="0.1"/>
      </c:valAx>
      <c:spPr>
        <a:gradFill>
          <a:gsLst>
            <a:gs pos="0">
              <a:srgbClr val="FFEFD1"/>
            </a:gs>
            <a:gs pos="64999">
              <a:srgbClr val="F0EBD5"/>
            </a:gs>
            <a:gs pos="100000">
              <a:srgbClr val="D1C39F"/>
            </a:gs>
          </a:gsLst>
          <a:lin ang="16200000" scaled="0"/>
        </a:gradFill>
        <a:ln>
          <a:noFill/>
        </a:ln>
      </c:spPr>
    </c:plotArea>
    <c:legend>
      <c:legendPos val="r"/>
      <c:legendEntry>
        <c:idx val="0"/>
        <c:txPr>
          <a:bodyPr/>
          <a:lstStyle/>
          <a:p>
            <a:pPr>
              <a:defRPr sz="1200"/>
            </a:pPr>
            <a:endParaRPr lang="en-US"/>
          </a:p>
        </c:txPr>
      </c:legendEntry>
      <c:legendEntry>
        <c:idx val="1"/>
        <c:txPr>
          <a:bodyPr/>
          <a:lstStyle/>
          <a:p>
            <a:pPr>
              <a:defRPr sz="1200"/>
            </a:pPr>
            <a:endParaRPr lang="en-US"/>
          </a:p>
        </c:txPr>
      </c:legendEntry>
      <c:legendEntry>
        <c:idx val="2"/>
        <c:txPr>
          <a:bodyPr/>
          <a:lstStyle/>
          <a:p>
            <a:pPr>
              <a:defRPr sz="1200"/>
            </a:pPr>
            <a:endParaRPr lang="en-US"/>
          </a:p>
        </c:txPr>
      </c:legendEntry>
      <c:legendEntry>
        <c:idx val="3"/>
        <c:txPr>
          <a:bodyPr/>
          <a:lstStyle/>
          <a:p>
            <a:pPr>
              <a:defRPr sz="1200" baseline="0"/>
            </a:pPr>
            <a:endParaRPr lang="en-US"/>
          </a:p>
        </c:txPr>
      </c:legendEntry>
      <c:layout>
        <c:manualLayout>
          <c:xMode val="edge"/>
          <c:yMode val="edge"/>
          <c:x val="0.58337846094632606"/>
          <c:y val="0.44650532427689382"/>
          <c:w val="0.3041042593590525"/>
          <c:h val="0.18990274860325376"/>
        </c:manualLayout>
      </c:layout>
      <c:overlay val="0"/>
      <c:spPr>
        <a:solidFill>
          <a:schemeClr val="accent1">
            <a:lumMod val="20000"/>
            <a:lumOff val="80000"/>
          </a:schemeClr>
        </a:solidFill>
        <a:ln>
          <a:solidFill>
            <a:schemeClr val="tx1"/>
          </a:solidFill>
        </a:ln>
        <a:effectLst>
          <a:outerShdw blurRad="50800" dist="50800" dir="5400000" algn="ctr" rotWithShape="0">
            <a:schemeClr val="bg1">
              <a:lumMod val="85000"/>
            </a:schemeClr>
          </a:outerShdw>
        </a:effectLst>
      </c:spPr>
    </c:legend>
    <c:plotVisOnly val="1"/>
    <c:dispBlanksAs val="gap"/>
    <c:showDLblsOverMax val="0"/>
  </c:chart>
  <c:spPr>
    <a:ln>
      <a:noFill/>
    </a:ln>
  </c:sp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750" b="1" i="0" u="none" strike="noStrike" baseline="0">
                <a:solidFill>
                  <a:srgbClr val="000000"/>
                </a:solidFill>
                <a:latin typeface="Arial"/>
                <a:ea typeface="Arial"/>
                <a:cs typeface="Arial"/>
              </a:defRPr>
            </a:pPr>
            <a:r>
              <a:rPr lang="en-US" sz="2400" dirty="0">
                <a:latin typeface="+mj-lt"/>
              </a:rPr>
              <a:t>YRBS + YTS Shows Annual Changes: </a:t>
            </a:r>
          </a:p>
          <a:p>
            <a:pPr>
              <a:defRPr sz="1750" b="1" i="0" u="none" strike="noStrike" baseline="0">
                <a:solidFill>
                  <a:srgbClr val="000000"/>
                </a:solidFill>
                <a:latin typeface="Arial"/>
                <a:ea typeface="Arial"/>
                <a:cs typeface="Arial"/>
              </a:defRPr>
            </a:pPr>
            <a:r>
              <a:rPr lang="en-US" sz="2400" dirty="0">
                <a:latin typeface="+mj-lt"/>
              </a:rPr>
              <a:t> Same Questions &amp; Methodology</a:t>
            </a:r>
          </a:p>
        </c:rich>
      </c:tx>
      <c:layout>
        <c:manualLayout>
          <c:xMode val="edge"/>
          <c:yMode val="edge"/>
          <c:x val="0.22209985315712244"/>
          <c:y val="2.2969187675070106E-2"/>
        </c:manualLayout>
      </c:layout>
      <c:overlay val="0"/>
      <c:spPr>
        <a:noFill/>
        <a:ln w="25400">
          <a:noFill/>
        </a:ln>
      </c:spPr>
    </c:title>
    <c:autoTitleDeleted val="0"/>
    <c:plotArea>
      <c:layout>
        <c:manualLayout>
          <c:layoutTarget val="inner"/>
          <c:xMode val="edge"/>
          <c:yMode val="edge"/>
          <c:x val="0.13215859030837002"/>
          <c:y val="0.17759103641456594"/>
          <c:w val="0.82268722466960365"/>
          <c:h val="0.6857142857142855"/>
        </c:manualLayout>
      </c:layout>
      <c:lineChart>
        <c:grouping val="standard"/>
        <c:varyColors val="0"/>
        <c:ser>
          <c:idx val="0"/>
          <c:order val="0"/>
          <c:tx>
            <c:strRef>
              <c:f>Sheet1!$B$1</c:f>
              <c:strCache>
                <c:ptCount val="1"/>
                <c:pt idx="0">
                  <c:v>Current Smoking (Smoked 1 or more days in the past 30 days)</c:v>
                </c:pt>
              </c:strCache>
            </c:strRef>
          </c:tx>
          <c:spPr>
            <a:ln w="25400">
              <a:solidFill>
                <a:srgbClr val="0000FF"/>
              </a:solidFill>
              <a:prstDash val="solid"/>
            </a:ln>
          </c:spPr>
          <c:marker>
            <c:symbol val="diamond"/>
            <c:size val="10"/>
            <c:spPr>
              <a:solidFill>
                <a:srgbClr val="0000FF"/>
              </a:solidFill>
              <a:ln>
                <a:solidFill>
                  <a:srgbClr val="0000FF"/>
                </a:solidFill>
                <a:prstDash val="solid"/>
              </a:ln>
            </c:spPr>
          </c:marker>
          <c:dLbls>
            <c:dLbl>
              <c:idx val="0"/>
              <c:layout>
                <c:manualLayout>
                  <c:x val="-3.6114213696856204E-2"/>
                  <c:y val="-4.83484858510337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6A-41BA-A6D7-15CC19B691BC}"/>
                </c:ext>
              </c:extLst>
            </c:dLbl>
            <c:dLbl>
              <c:idx val="4"/>
              <c:layout>
                <c:manualLayout>
                  <c:x val="-3.6114213696856204E-2"/>
                  <c:y val="-3.74173228346456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E6A-41BA-A6D7-15CC19B691BC}"/>
                </c:ext>
              </c:extLst>
            </c:dLbl>
            <c:spPr>
              <a:noFill/>
              <a:ln w="25400">
                <a:noFill/>
              </a:ln>
            </c:spPr>
            <c:txPr>
              <a:bodyPr/>
              <a:lstStyle/>
              <a:p>
                <a:pPr>
                  <a:defRPr sz="1025" b="0"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Sheet1!$A$2:$A$13</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Sheet1!$B$2:$B$13</c:f>
              <c:numCache>
                <c:formatCode>0.0%</c:formatCode>
                <c:ptCount val="12"/>
                <c:pt idx="0">
                  <c:v>0.32200000000000145</c:v>
                </c:pt>
                <c:pt idx="1">
                  <c:v>0.27</c:v>
                </c:pt>
                <c:pt idx="2">
                  <c:v>0.24200000000000021</c:v>
                </c:pt>
                <c:pt idx="3">
                  <c:v>0.26</c:v>
                </c:pt>
                <c:pt idx="4">
                  <c:v>0.23500000000000001</c:v>
                </c:pt>
                <c:pt idx="5">
                  <c:v>0.23</c:v>
                </c:pt>
                <c:pt idx="6">
                  <c:v>0.21200000000000024</c:v>
                </c:pt>
                <c:pt idx="7">
                  <c:v>0.19</c:v>
                </c:pt>
                <c:pt idx="8">
                  <c:v>0.20200000000000001</c:v>
                </c:pt>
                <c:pt idx="9">
                  <c:v>0.17400000000000004</c:v>
                </c:pt>
                <c:pt idx="10">
                  <c:v>0.19</c:v>
                </c:pt>
                <c:pt idx="11">
                  <c:v>0.14900000000000024</c:v>
                </c:pt>
              </c:numCache>
            </c:numRef>
          </c:val>
          <c:smooth val="0"/>
          <c:extLst>
            <c:ext xmlns:c16="http://schemas.microsoft.com/office/drawing/2014/chart" uri="{C3380CC4-5D6E-409C-BE32-E72D297353CC}">
              <c16:uniqueId val="{00000002-4E6A-41BA-A6D7-15CC19B691BC}"/>
            </c:ext>
          </c:extLst>
        </c:ser>
        <c:ser>
          <c:idx val="1"/>
          <c:order val="1"/>
          <c:tx>
            <c:strRef>
              <c:f>Sheet1!$C$1</c:f>
              <c:strCache>
                <c:ptCount val="1"/>
                <c:pt idx="0">
                  <c:v>Regular Smoking (Smoked 20 or more days in the past 30 days)</c:v>
                </c:pt>
              </c:strCache>
            </c:strRef>
          </c:tx>
          <c:spPr>
            <a:ln w="25400">
              <a:solidFill>
                <a:srgbClr val="FF0000"/>
              </a:solidFill>
              <a:prstDash val="solid"/>
            </a:ln>
          </c:spPr>
          <c:marker>
            <c:symbol val="square"/>
            <c:size val="8"/>
            <c:spPr>
              <a:solidFill>
                <a:srgbClr val="FF0000"/>
              </a:solidFill>
              <a:ln>
                <a:solidFill>
                  <a:srgbClr val="FF0000"/>
                </a:solidFill>
                <a:prstDash val="solid"/>
              </a:ln>
            </c:spPr>
          </c:marker>
          <c:dLbls>
            <c:spPr>
              <a:noFill/>
              <a:ln w="25400">
                <a:noFill/>
              </a:ln>
            </c:spPr>
            <c:txPr>
              <a:bodyPr/>
              <a:lstStyle/>
              <a:p>
                <a:pPr>
                  <a:defRPr sz="1025" b="0"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Sheet1!$A$2:$A$13</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Sheet1!$C$2:$C$13</c:f>
              <c:numCache>
                <c:formatCode>0.0%</c:formatCode>
                <c:ptCount val="12"/>
                <c:pt idx="0">
                  <c:v>0.17700000000000021</c:v>
                </c:pt>
                <c:pt idx="1">
                  <c:v>0.15000000000000024</c:v>
                </c:pt>
                <c:pt idx="2">
                  <c:v>0.128</c:v>
                </c:pt>
                <c:pt idx="3">
                  <c:v>0.14000000000000001</c:v>
                </c:pt>
                <c:pt idx="4">
                  <c:v>0.12100000000000002</c:v>
                </c:pt>
                <c:pt idx="5">
                  <c:v>0.1</c:v>
                </c:pt>
                <c:pt idx="6">
                  <c:v>9.6000000000000002E-2</c:v>
                </c:pt>
                <c:pt idx="7">
                  <c:v>8.0000000000000043E-2</c:v>
                </c:pt>
                <c:pt idx="8">
                  <c:v>8.5000000000000006E-2</c:v>
                </c:pt>
                <c:pt idx="9">
                  <c:v>7.3999999999999996E-2</c:v>
                </c:pt>
                <c:pt idx="10">
                  <c:v>7.8000000000000014E-2</c:v>
                </c:pt>
                <c:pt idx="11">
                  <c:v>5.8000000000000003E-2</c:v>
                </c:pt>
              </c:numCache>
            </c:numRef>
          </c:val>
          <c:smooth val="0"/>
          <c:extLst>
            <c:ext xmlns:c16="http://schemas.microsoft.com/office/drawing/2014/chart" uri="{C3380CC4-5D6E-409C-BE32-E72D297353CC}">
              <c16:uniqueId val="{00000003-4E6A-41BA-A6D7-15CC19B691BC}"/>
            </c:ext>
          </c:extLst>
        </c:ser>
        <c:dLbls>
          <c:showLegendKey val="0"/>
          <c:showVal val="1"/>
          <c:showCatName val="0"/>
          <c:showSerName val="0"/>
          <c:showPercent val="0"/>
          <c:showBubbleSize val="0"/>
        </c:dLbls>
        <c:marker val="1"/>
        <c:smooth val="0"/>
        <c:axId val="58056704"/>
        <c:axId val="58058240"/>
      </c:lineChart>
      <c:catAx>
        <c:axId val="58056704"/>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58058240"/>
        <c:crosses val="autoZero"/>
        <c:auto val="1"/>
        <c:lblAlgn val="ctr"/>
        <c:lblOffset val="100"/>
        <c:tickLblSkip val="1"/>
        <c:tickMarkSkip val="1"/>
        <c:noMultiLvlLbl val="0"/>
      </c:catAx>
      <c:valAx>
        <c:axId val="58058240"/>
        <c:scaling>
          <c:orientation val="minMax"/>
          <c:max val="1"/>
        </c:scaling>
        <c:delete val="0"/>
        <c:axPos val="l"/>
        <c:majorGridlines>
          <c:spPr>
            <a:ln w="3175">
              <a:solidFill>
                <a:srgbClr val="000000"/>
              </a:solidFill>
              <a:prstDash val="sysDash"/>
            </a:ln>
          </c:spPr>
        </c:majorGridlines>
        <c:title>
          <c:tx>
            <c:rich>
              <a:bodyPr/>
              <a:lstStyle/>
              <a:p>
                <a:pPr>
                  <a:defRPr sz="1400" b="0" i="0" u="none" strike="noStrike" baseline="0">
                    <a:solidFill>
                      <a:srgbClr val="000000"/>
                    </a:solidFill>
                    <a:latin typeface="Arial"/>
                    <a:ea typeface="Arial"/>
                    <a:cs typeface="Arial"/>
                  </a:defRPr>
                </a:pPr>
                <a:r>
                  <a:rPr lang="en-US" sz="1400" dirty="0"/>
                  <a:t>Percent of DE Public H.S. Students</a:t>
                </a:r>
              </a:p>
            </c:rich>
          </c:tx>
          <c:layout>
            <c:manualLayout>
              <c:xMode val="edge"/>
              <c:yMode val="edge"/>
              <c:x val="1.5418502202643175E-2"/>
              <c:y val="0.2722689075630253"/>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58056704"/>
        <c:crosses val="autoZero"/>
        <c:crossBetween val="between"/>
        <c:majorUnit val="0.1"/>
      </c:valAx>
      <c:spPr>
        <a:gradFill flip="none" rotWithShape="1">
          <a:gsLst>
            <a:gs pos="0">
              <a:srgbClr val="FFEFD1"/>
            </a:gs>
            <a:gs pos="64999">
              <a:srgbClr val="F0EBD5"/>
            </a:gs>
            <a:gs pos="100000">
              <a:srgbClr val="D1C39F"/>
            </a:gs>
          </a:gsLst>
          <a:lin ang="16200000" scaled="1"/>
          <a:tileRect/>
        </a:gradFill>
        <a:ln w="25400">
          <a:noFill/>
        </a:ln>
      </c:spPr>
    </c:plotArea>
    <c:legend>
      <c:legendPos val="r"/>
      <c:layout>
        <c:manualLayout>
          <c:xMode val="edge"/>
          <c:yMode val="edge"/>
          <c:x val="0.25220264317180618"/>
          <c:y val="0.22801120448179382"/>
          <c:w val="0.59471365638766516"/>
          <c:h val="8.7394957983193272E-2"/>
        </c:manualLayout>
      </c:layout>
      <c:overlay val="0"/>
      <c:spPr>
        <a:solidFill>
          <a:srgbClr val="FFFFFF"/>
        </a:solidFill>
        <a:ln w="25400">
          <a:solidFill>
            <a:srgbClr val="003366"/>
          </a:solidFill>
          <a:prstDash val="solid"/>
        </a:ln>
      </c:spPr>
      <c:txPr>
        <a:bodyPr/>
        <a:lstStyle/>
        <a:p>
          <a:pPr>
            <a:defRPr sz="1100" b="0" i="0" u="none" strike="noStrike" baseline="0">
              <a:solidFill>
                <a:srgbClr val="000000"/>
              </a:solidFill>
              <a:latin typeface="Arial"/>
              <a:ea typeface="Arial"/>
              <a:cs typeface="Arial"/>
            </a:defRPr>
          </a:pPr>
          <a:endParaRPr lang="en-US"/>
        </a:p>
      </c:txPr>
    </c:legend>
    <c:plotVisOnly val="1"/>
    <c:dispBlanksAs val="gap"/>
    <c:showDLblsOverMax val="0"/>
  </c:chart>
  <c:spPr>
    <a:noFill/>
    <a:ln w="9525">
      <a:noFill/>
    </a:ln>
  </c:spPr>
  <c:txPr>
    <a:bodyPr/>
    <a:lstStyle/>
    <a:p>
      <a:pPr>
        <a:defRPr sz="975"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150" b="1" i="0" u="none" strike="noStrike" baseline="0">
                <a:solidFill>
                  <a:srgbClr val="000000"/>
                </a:solidFill>
                <a:latin typeface="Arial"/>
                <a:ea typeface="Arial"/>
                <a:cs typeface="Arial"/>
              </a:defRPr>
            </a:pPr>
            <a:r>
              <a:rPr lang="en-US"/>
              <a:t>DE Adult Cigarette Smoking: Downward Trend</a:t>
            </a:r>
          </a:p>
          <a:p>
            <a:pPr>
              <a:defRPr sz="2150" b="1" i="0" u="none" strike="noStrike" baseline="0">
                <a:solidFill>
                  <a:srgbClr val="000000"/>
                </a:solidFill>
                <a:latin typeface="Arial"/>
                <a:ea typeface="Arial"/>
                <a:cs typeface="Arial"/>
              </a:defRPr>
            </a:pPr>
            <a:r>
              <a:rPr lang="en-US"/>
              <a:t>Coincides</a:t>
            </a:r>
            <a:r>
              <a:rPr lang="en-US" baseline="0"/>
              <a:t> with Introduction of Interventions</a:t>
            </a:r>
            <a:r>
              <a:rPr lang="en-US"/>
              <a:t>  </a:t>
            </a:r>
          </a:p>
        </c:rich>
      </c:tx>
      <c:layout>
        <c:manualLayout>
          <c:xMode val="edge"/>
          <c:yMode val="edge"/>
          <c:x val="0.1824522760646109"/>
          <c:y val="5.602240896358543E-4"/>
        </c:manualLayout>
      </c:layout>
      <c:overlay val="0"/>
      <c:spPr>
        <a:noFill/>
        <a:ln w="25400">
          <a:noFill/>
        </a:ln>
      </c:spPr>
    </c:title>
    <c:autoTitleDeleted val="0"/>
    <c:plotArea>
      <c:layout>
        <c:manualLayout>
          <c:layoutTarget val="inner"/>
          <c:xMode val="edge"/>
          <c:yMode val="edge"/>
          <c:x val="0.14427312775330398"/>
          <c:y val="0.12605042016806722"/>
          <c:w val="0.8447136563876656"/>
          <c:h val="0.74789915966387055"/>
        </c:manualLayout>
      </c:layout>
      <c:lineChart>
        <c:grouping val="standard"/>
        <c:varyColors val="0"/>
        <c:ser>
          <c:idx val="0"/>
          <c:order val="0"/>
          <c:tx>
            <c:strRef>
              <c:f>Sheet1!$U$22</c:f>
              <c:strCache>
                <c:ptCount val="1"/>
                <c:pt idx="0">
                  <c:v>Prevalence</c:v>
                </c:pt>
              </c:strCache>
            </c:strRef>
          </c:tx>
          <c:spPr>
            <a:ln w="12700">
              <a:solidFill>
                <a:srgbClr val="000080"/>
              </a:solidFill>
              <a:prstDash val="solid"/>
            </a:ln>
          </c:spPr>
          <c:marker>
            <c:symbol val="diamond"/>
            <c:size val="9"/>
            <c:spPr>
              <a:solidFill>
                <a:srgbClr val="000080"/>
              </a:solidFill>
              <a:ln>
                <a:solidFill>
                  <a:srgbClr val="000080"/>
                </a:solidFill>
                <a:prstDash val="solid"/>
              </a:ln>
            </c:spPr>
          </c:marker>
          <c:trendline>
            <c:spPr>
              <a:ln w="38100">
                <a:solidFill>
                  <a:srgbClr val="0000FF"/>
                </a:solidFill>
                <a:prstDash val="solid"/>
              </a:ln>
            </c:spPr>
            <c:trendlineType val="poly"/>
            <c:order val="2"/>
            <c:dispRSqr val="0"/>
            <c:dispEq val="0"/>
          </c:trendline>
          <c:cat>
            <c:numRef>
              <c:f>Sheet1!$B$21:$T$21</c:f>
              <c:numCache>
                <c:formatCode>General</c:formatCode>
                <c:ptCount val="19"/>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numCache>
            </c:numRef>
          </c:cat>
          <c:val>
            <c:numRef>
              <c:f>Sheet1!$B$22:$T$22</c:f>
              <c:numCache>
                <c:formatCode>0.0%</c:formatCode>
                <c:ptCount val="19"/>
                <c:pt idx="0">
                  <c:v>0.26</c:v>
                </c:pt>
                <c:pt idx="1">
                  <c:v>0.26400000000000001</c:v>
                </c:pt>
                <c:pt idx="2">
                  <c:v>0.26</c:v>
                </c:pt>
                <c:pt idx="3">
                  <c:v>0.25600000000000001</c:v>
                </c:pt>
                <c:pt idx="4">
                  <c:v>0.255</c:v>
                </c:pt>
                <c:pt idx="5">
                  <c:v>0.24200000000000021</c:v>
                </c:pt>
                <c:pt idx="6">
                  <c:v>0.26600000000000001</c:v>
                </c:pt>
                <c:pt idx="7">
                  <c:v>0.24400000000000024</c:v>
                </c:pt>
                <c:pt idx="8">
                  <c:v>0.254</c:v>
                </c:pt>
                <c:pt idx="9">
                  <c:v>0.23</c:v>
                </c:pt>
                <c:pt idx="10">
                  <c:v>0.25</c:v>
                </c:pt>
                <c:pt idx="11">
                  <c:v>0.24600000000000041</c:v>
                </c:pt>
                <c:pt idx="12">
                  <c:v>0.21900000000000044</c:v>
                </c:pt>
                <c:pt idx="13">
                  <c:v>0.24000000000000021</c:v>
                </c:pt>
                <c:pt idx="14">
                  <c:v>0.20700000000000021</c:v>
                </c:pt>
                <c:pt idx="15">
                  <c:v>0.21700000000000041</c:v>
                </c:pt>
                <c:pt idx="16">
                  <c:v>0.18900000000000058</c:v>
                </c:pt>
                <c:pt idx="17">
                  <c:v>0.17800000000000021</c:v>
                </c:pt>
                <c:pt idx="18">
                  <c:v>0.18300000000000041</c:v>
                </c:pt>
              </c:numCache>
            </c:numRef>
          </c:val>
          <c:smooth val="1"/>
          <c:extLst>
            <c:ext xmlns:c16="http://schemas.microsoft.com/office/drawing/2014/chart" uri="{C3380CC4-5D6E-409C-BE32-E72D297353CC}">
              <c16:uniqueId val="{00000001-8292-421F-930E-CE934EFFA29C}"/>
            </c:ext>
          </c:extLst>
        </c:ser>
        <c:dLbls>
          <c:showLegendKey val="0"/>
          <c:showVal val="0"/>
          <c:showCatName val="0"/>
          <c:showSerName val="0"/>
          <c:showPercent val="0"/>
          <c:showBubbleSize val="0"/>
        </c:dLbls>
        <c:marker val="1"/>
        <c:smooth val="0"/>
        <c:axId val="43252736"/>
        <c:axId val="44323584"/>
      </c:lineChart>
      <c:catAx>
        <c:axId val="43252736"/>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975" b="0" i="0" u="none" strike="noStrike" baseline="0">
                <a:solidFill>
                  <a:srgbClr val="000000"/>
                </a:solidFill>
                <a:latin typeface="Arial"/>
                <a:ea typeface="Arial"/>
                <a:cs typeface="Arial"/>
              </a:defRPr>
            </a:pPr>
            <a:endParaRPr lang="en-US"/>
          </a:p>
        </c:txPr>
        <c:crossAx val="44323584"/>
        <c:crosses val="autoZero"/>
        <c:auto val="1"/>
        <c:lblAlgn val="ctr"/>
        <c:lblOffset val="100"/>
        <c:tickMarkSkip val="1"/>
        <c:noMultiLvlLbl val="0"/>
      </c:catAx>
      <c:valAx>
        <c:axId val="44323584"/>
        <c:scaling>
          <c:orientation val="minMax"/>
          <c:max val="0.70000000000000062"/>
        </c:scaling>
        <c:delete val="0"/>
        <c:axPos val="l"/>
        <c:majorGridlines>
          <c:spPr>
            <a:ln w="3175">
              <a:solidFill>
                <a:srgbClr val="000000"/>
              </a:solidFill>
              <a:prstDash val="solid"/>
            </a:ln>
          </c:spPr>
        </c:majorGridlines>
        <c:title>
          <c:tx>
            <c:rich>
              <a:bodyPr/>
              <a:lstStyle/>
              <a:p>
                <a:pPr>
                  <a:defRPr sz="1375" b="0" i="0" u="none" strike="noStrike" baseline="0">
                    <a:solidFill>
                      <a:srgbClr val="000000"/>
                    </a:solidFill>
                    <a:latin typeface="Arial"/>
                    <a:ea typeface="Arial"/>
                    <a:cs typeface="Arial"/>
                  </a:defRPr>
                </a:pPr>
                <a:r>
                  <a:rPr lang="en-US"/>
                  <a:t>Percent of Adult Delawareans</a:t>
                </a:r>
              </a:p>
            </c:rich>
          </c:tx>
          <c:layout>
            <c:manualLayout>
              <c:xMode val="edge"/>
              <c:yMode val="edge"/>
              <c:x val="3.0837004405286462E-2"/>
              <c:y val="0.30756302521008438"/>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175" b="0" i="0" u="none" strike="noStrike" baseline="0">
                <a:solidFill>
                  <a:srgbClr val="000000"/>
                </a:solidFill>
                <a:latin typeface="Arial"/>
                <a:ea typeface="Arial"/>
                <a:cs typeface="Arial"/>
              </a:defRPr>
            </a:pPr>
            <a:endParaRPr lang="en-US"/>
          </a:p>
        </c:txPr>
        <c:crossAx val="43252736"/>
        <c:crosses val="autoZero"/>
        <c:crossBetween val="between"/>
        <c:majorUnit val="0.1"/>
      </c:valAx>
      <c:dTable>
        <c:showHorzBorder val="1"/>
        <c:showVertBorder val="1"/>
        <c:showOutline val="1"/>
        <c:showKeys val="1"/>
        <c:spPr>
          <a:ln w="3175">
            <a:solidFill>
              <a:srgbClr val="000000"/>
            </a:solidFill>
            <a:prstDash val="solid"/>
          </a:ln>
        </c:spPr>
        <c:txPr>
          <a:bodyPr/>
          <a:lstStyle/>
          <a:p>
            <a:pPr rtl="0">
              <a:defRPr sz="900" b="0" i="0" u="none" strike="noStrike" baseline="0">
                <a:solidFill>
                  <a:srgbClr val="000000"/>
                </a:solidFill>
                <a:latin typeface="Arial"/>
                <a:ea typeface="Arial"/>
                <a:cs typeface="Arial"/>
              </a:defRPr>
            </a:pPr>
            <a:endParaRPr lang="en-US"/>
          </a:p>
        </c:txPr>
      </c:dTable>
      <c:spPr>
        <a:gradFill flip="none" rotWithShape="1">
          <a:gsLst>
            <a:gs pos="0">
              <a:srgbClr val="FFEFD1"/>
            </a:gs>
            <a:gs pos="64999">
              <a:srgbClr val="F0EBD5"/>
            </a:gs>
            <a:gs pos="100000">
              <a:srgbClr val="D1C39F"/>
            </a:gs>
          </a:gsLst>
          <a:lin ang="16200000" scaled="1"/>
          <a:tileRect/>
        </a:gradFill>
        <a:ln w="25400">
          <a:noFill/>
        </a:ln>
      </c:spPr>
    </c:plotArea>
    <c:plotVisOnly val="1"/>
    <c:dispBlanksAs val="gap"/>
    <c:showDLblsOverMax val="0"/>
  </c:chart>
  <c:spPr>
    <a:noFill/>
    <a:ln w="9525">
      <a:noFill/>
    </a:ln>
  </c:spPr>
  <c:txPr>
    <a:bodyPr/>
    <a:lstStyle/>
    <a:p>
      <a:pPr>
        <a:defRPr sz="975"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725" b="1" i="0" u="none" strike="noStrike" baseline="0">
                <a:solidFill>
                  <a:srgbClr val="000000"/>
                </a:solidFill>
                <a:latin typeface="Arial"/>
                <a:ea typeface="Arial"/>
                <a:cs typeface="Arial"/>
              </a:defRPr>
            </a:pPr>
            <a:r>
              <a:rPr lang="en-US"/>
              <a:t>Adult Smoking in Delaware 2010</a:t>
            </a:r>
          </a:p>
        </c:rich>
      </c:tx>
      <c:layout>
        <c:manualLayout>
          <c:xMode val="edge"/>
          <c:yMode val="edge"/>
          <c:x val="0.18979441997063212"/>
          <c:y val="0.11708683473389356"/>
        </c:manualLayout>
      </c:layout>
      <c:overlay val="0"/>
      <c:spPr>
        <a:noFill/>
        <a:ln w="25400">
          <a:noFill/>
        </a:ln>
      </c:spPr>
    </c:title>
    <c:autoTitleDeleted val="0"/>
    <c:view3D>
      <c:rotX val="60"/>
      <c:rotY val="25"/>
      <c:depthPercent val="60"/>
      <c:rAngAx val="0"/>
      <c:perspective val="10"/>
    </c:view3D>
    <c:floor>
      <c:thickness val="0"/>
    </c:floor>
    <c:sideWall>
      <c:thickness val="0"/>
    </c:sideWall>
    <c:backWall>
      <c:thickness val="0"/>
    </c:backWall>
    <c:plotArea>
      <c:layout>
        <c:manualLayout>
          <c:layoutTarget val="inner"/>
          <c:xMode val="edge"/>
          <c:yMode val="edge"/>
          <c:x val="0.25073421439060206"/>
          <c:y val="0.21736694677871149"/>
          <c:w val="0.48751835535976745"/>
          <c:h val="0.69747899159663851"/>
        </c:manualLayout>
      </c:layout>
      <c:pie3DChart>
        <c:varyColors val="1"/>
        <c:ser>
          <c:idx val="0"/>
          <c:order val="0"/>
          <c:spPr>
            <a:solidFill>
              <a:srgbClr val="9999FF"/>
            </a:solidFill>
            <a:ln w="12700">
              <a:solidFill>
                <a:srgbClr val="000000"/>
              </a:solidFill>
              <a:prstDash val="solid"/>
            </a:ln>
          </c:spPr>
          <c:dPt>
            <c:idx val="0"/>
            <c:bubble3D val="0"/>
            <c:explosion val="11"/>
            <c:spPr>
              <a:solidFill>
                <a:srgbClr val="FF0000"/>
              </a:solidFill>
              <a:ln w="12700">
                <a:solidFill>
                  <a:srgbClr val="000000"/>
                </a:solidFill>
                <a:prstDash val="solid"/>
              </a:ln>
            </c:spPr>
            <c:extLst>
              <c:ext xmlns:c16="http://schemas.microsoft.com/office/drawing/2014/chart" uri="{C3380CC4-5D6E-409C-BE32-E72D297353CC}">
                <c16:uniqueId val="{00000000-65E2-41A4-95FC-18B83F4CCE32}"/>
              </c:ext>
            </c:extLst>
          </c:dPt>
          <c:dPt>
            <c:idx val="1"/>
            <c:bubble3D val="0"/>
            <c:explosion val="10"/>
            <c:spPr>
              <a:solidFill>
                <a:srgbClr val="FF0066"/>
              </a:solidFill>
              <a:ln w="12700">
                <a:solidFill>
                  <a:srgbClr val="000000"/>
                </a:solidFill>
                <a:prstDash val="solid"/>
              </a:ln>
            </c:spPr>
            <c:extLst>
              <c:ext xmlns:c16="http://schemas.microsoft.com/office/drawing/2014/chart" uri="{C3380CC4-5D6E-409C-BE32-E72D297353CC}">
                <c16:uniqueId val="{00000001-65E2-41A4-95FC-18B83F4CCE32}"/>
              </c:ext>
            </c:extLst>
          </c:dPt>
          <c:dPt>
            <c:idx val="2"/>
            <c:bubble3D val="0"/>
            <c:spPr>
              <a:solidFill>
                <a:srgbClr val="FFFFCC"/>
              </a:solidFill>
              <a:ln w="12700">
                <a:solidFill>
                  <a:srgbClr val="000000"/>
                </a:solidFill>
                <a:prstDash val="solid"/>
              </a:ln>
            </c:spPr>
            <c:extLst>
              <c:ext xmlns:c16="http://schemas.microsoft.com/office/drawing/2014/chart" uri="{C3380CC4-5D6E-409C-BE32-E72D297353CC}">
                <c16:uniqueId val="{00000002-65E2-41A4-95FC-18B83F4CCE32}"/>
              </c:ext>
            </c:extLst>
          </c:dPt>
          <c:dPt>
            <c:idx val="3"/>
            <c:bubble3D val="0"/>
            <c:spPr>
              <a:solidFill>
                <a:srgbClr val="99CCFF"/>
              </a:solidFill>
              <a:ln w="12700">
                <a:solidFill>
                  <a:srgbClr val="000000"/>
                </a:solidFill>
                <a:prstDash val="solid"/>
              </a:ln>
            </c:spPr>
            <c:extLst>
              <c:ext xmlns:c16="http://schemas.microsoft.com/office/drawing/2014/chart" uri="{C3380CC4-5D6E-409C-BE32-E72D297353CC}">
                <c16:uniqueId val="{00000003-65E2-41A4-95FC-18B83F4CCE32}"/>
              </c:ext>
            </c:extLst>
          </c:dPt>
          <c:dLbls>
            <c:dLbl>
              <c:idx val="0"/>
              <c:layout>
                <c:manualLayout>
                  <c:x val="6.5224831477563106E-3"/>
                  <c:y val="4.0498467103377029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65E2-41A4-95FC-18B83F4CCE32}"/>
                </c:ext>
              </c:extLst>
            </c:dLbl>
            <c:dLbl>
              <c:idx val="1"/>
              <c:layout>
                <c:manualLayout>
                  <c:x val="1.1983997595014305E-2"/>
                  <c:y val="-2.719777674849420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5E2-41A4-95FC-18B83F4CCE32}"/>
                </c:ext>
              </c:extLst>
            </c:dLbl>
            <c:dLbl>
              <c:idx val="2"/>
              <c:layout>
                <c:manualLayout>
                  <c:x val="-0.11890365025957662"/>
                  <c:y val="-0.1530087562584089"/>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65E2-41A4-95FC-18B83F4CCE32}"/>
                </c:ext>
              </c:extLst>
            </c:dLbl>
            <c:dLbl>
              <c:idx val="3"/>
              <c:layout>
                <c:manualLayout>
                  <c:x val="0.15963347092626706"/>
                  <c:y val="4.746906636670415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5E2-41A4-95FC-18B83F4CCE32}"/>
                </c:ext>
              </c:extLst>
            </c:dLbl>
            <c:numFmt formatCode="0.0%" sourceLinked="0"/>
            <c:spPr>
              <a:noFill/>
              <a:ln w="25400">
                <a:noFill/>
              </a:ln>
            </c:spPr>
            <c:txPr>
              <a:bodyPr/>
              <a:lstStyle/>
              <a:p>
                <a:pPr>
                  <a:defRPr sz="1250" b="1" i="0" u="none" strike="noStrike" baseline="0">
                    <a:solidFill>
                      <a:srgbClr val="000000"/>
                    </a:solidFill>
                    <a:latin typeface="Arial"/>
                    <a:ea typeface="Arial"/>
                    <a:cs typeface="Arial"/>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Sheet1!$A$2:$A$5</c:f>
              <c:strCache>
                <c:ptCount val="4"/>
                <c:pt idx="0">
                  <c:v>Every-Day Smokers</c:v>
                </c:pt>
                <c:pt idx="1">
                  <c:v>Some-Days Smokers</c:v>
                </c:pt>
                <c:pt idx="2">
                  <c:v>Former Smoker</c:v>
                </c:pt>
                <c:pt idx="3">
                  <c:v>Never Smoked</c:v>
                </c:pt>
              </c:strCache>
            </c:strRef>
          </c:cat>
          <c:val>
            <c:numRef>
              <c:f>Sheet1!$B$2:$B$5</c:f>
              <c:numCache>
                <c:formatCode>0.0%</c:formatCode>
                <c:ptCount val="4"/>
                <c:pt idx="0">
                  <c:v>0.128</c:v>
                </c:pt>
                <c:pt idx="1">
                  <c:v>4.5000000000000012E-2</c:v>
                </c:pt>
                <c:pt idx="2">
                  <c:v>0.26700000000000002</c:v>
                </c:pt>
                <c:pt idx="3">
                  <c:v>0.56000000000000005</c:v>
                </c:pt>
              </c:numCache>
            </c:numRef>
          </c:val>
          <c:extLst>
            <c:ext xmlns:c16="http://schemas.microsoft.com/office/drawing/2014/chart" uri="{C3380CC4-5D6E-409C-BE32-E72D297353CC}">
              <c16:uniqueId val="{00000004-65E2-41A4-95FC-18B83F4CCE32}"/>
            </c:ext>
          </c:extLst>
        </c:ser>
        <c:dLbls>
          <c:showLegendKey val="0"/>
          <c:showVal val="0"/>
          <c:showCatName val="1"/>
          <c:showSerName val="0"/>
          <c:showPercent val="1"/>
          <c:showBubbleSize val="0"/>
          <c:showLeaderLines val="1"/>
        </c:dLbls>
      </c:pie3DChart>
      <c:spPr>
        <a:noFill/>
        <a:ln w="25400">
          <a:noFill/>
        </a:ln>
      </c:spPr>
    </c:plotArea>
    <c:plotVisOnly val="1"/>
    <c:dispBlanksAs val="zero"/>
    <c:showDLblsOverMax val="0"/>
  </c:chart>
  <c:spPr>
    <a:noFill/>
    <a:ln w="9525">
      <a:noFill/>
    </a:ln>
  </c:spPr>
  <c:txPr>
    <a:bodyPr/>
    <a:lstStyle/>
    <a:p>
      <a:pPr>
        <a:defRPr sz="1350" b="1" i="0" u="none" strike="noStrike" baseline="0">
          <a:solidFill>
            <a:srgbClr val="000000"/>
          </a:solidFill>
          <a:latin typeface="Arial"/>
          <a:ea typeface="Arial"/>
          <a:cs typeface="Arial"/>
        </a:defRPr>
      </a:pPr>
      <a:endParaRPr lang="en-US"/>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0.14543</cdr:x>
      <cdr:y>0.26004</cdr:y>
    </cdr:from>
    <cdr:to>
      <cdr:x>0.51963</cdr:x>
      <cdr:y>0.45595</cdr:y>
    </cdr:to>
    <cdr:sp macro="" textlink="">
      <cdr:nvSpPr>
        <cdr:cNvPr id="2" name="TextBox 1"/>
        <cdr:cNvSpPr txBox="1"/>
      </cdr:nvSpPr>
      <cdr:spPr>
        <a:xfrm xmlns:a="http://schemas.openxmlformats.org/drawingml/2006/main">
          <a:off x="1092714" y="1420422"/>
          <a:ext cx="2811687" cy="1070116"/>
        </a:xfrm>
        <a:prstGeom xmlns:a="http://schemas.openxmlformats.org/drawingml/2006/main" prst="rect">
          <a:avLst/>
        </a:prstGeom>
        <a:noFill xmlns:a="http://schemas.openxmlformats.org/drawingml/2006/main"/>
      </cdr:spPr>
      <cdr:txBody>
        <a:bodyPr xmlns:a="http://schemas.openxmlformats.org/drawingml/2006/main" vertOverflow="clip" wrap="square" rtlCol="0"/>
        <a:lstStyle xmlns:a="http://schemas.openxmlformats.org/drawingml/2006/main"/>
        <a:p xmlns:a="http://schemas.openxmlformats.org/drawingml/2006/main">
          <a:pPr algn="ctr"/>
          <a:r>
            <a:rPr lang="en-US" sz="1600" dirty="0">
              <a:solidFill>
                <a:srgbClr val="FB091A"/>
              </a:solidFill>
              <a:effectLst>
                <a:outerShdw blurRad="50800" dist="38100" dir="2700000" algn="tl" rotWithShape="0">
                  <a:prstClr val="black">
                    <a:alpha val="40000"/>
                  </a:prstClr>
                </a:outerShdw>
              </a:effectLst>
            </a:rPr>
            <a:t>There</a:t>
          </a:r>
          <a:r>
            <a:rPr lang="en-US" sz="1600" baseline="0" dirty="0">
              <a:solidFill>
                <a:srgbClr val="FB091A"/>
              </a:solidFill>
              <a:effectLst>
                <a:outerShdw blurRad="50800" dist="38100" dir="2700000" algn="tl" rotWithShape="0">
                  <a:prstClr val="black">
                    <a:alpha val="40000"/>
                  </a:prstClr>
                </a:outerShdw>
              </a:effectLst>
            </a:rPr>
            <a:t> was a 41% decrease in "current smoking" in Delaware between 1999 and 2009.</a:t>
          </a:r>
          <a:endParaRPr lang="en-US" sz="1600" dirty="0">
            <a:solidFill>
              <a:srgbClr val="FB091A"/>
            </a:solidFill>
            <a:effectLst>
              <a:outerShdw blurRad="50800" dist="38100" dir="2700000" algn="tl" rotWithShape="0">
                <a:prstClr val="black">
                  <a:alpha val="40000"/>
                </a:prstClr>
              </a:outerShdw>
            </a:effectLst>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0.00375</cdr:x>
      <cdr:y>0.946</cdr:y>
    </cdr:from>
    <cdr:to>
      <cdr:x>0.98475</cdr:x>
      <cdr:y>1</cdr:y>
    </cdr:to>
    <cdr:sp macro="" textlink="">
      <cdr:nvSpPr>
        <cdr:cNvPr id="1025" name="Text Box 1"/>
        <cdr:cNvSpPr txBox="1">
          <a:spLocks xmlns:a="http://schemas.openxmlformats.org/drawingml/2006/main" noChangeArrowheads="1"/>
        </cdr:cNvSpPr>
      </cdr:nvSpPr>
      <cdr:spPr bwMode="auto">
        <a:xfrm xmlns:a="http://schemas.openxmlformats.org/drawingml/2006/main">
          <a:off x="32433" y="5441214"/>
          <a:ext cx="8484374" cy="30603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r" rtl="0">
            <a:defRPr sz="1000"/>
          </a:pPr>
          <a:r>
            <a:rPr lang="en-US" sz="1100" b="0" i="1" u="none" strike="noStrike" baseline="0" dirty="0">
              <a:solidFill>
                <a:srgbClr val="000000"/>
              </a:solidFill>
              <a:latin typeface="Arial"/>
              <a:cs typeface="Arial"/>
            </a:rPr>
            <a:t>Sources:  DOE, Youth Risk Behavior Survey (YRBS) - Odd Years  / DHSS,DPH, Youth Tobacco Survey (YTS) - Even Years</a:t>
          </a:r>
        </a:p>
      </cdr:txBody>
    </cdr:sp>
  </cdr:relSizeAnchor>
  <cdr:relSizeAnchor xmlns:cdr="http://schemas.openxmlformats.org/drawingml/2006/chartDrawing">
    <cdr:from>
      <cdr:x>0.16215</cdr:x>
      <cdr:y>0.80896</cdr:y>
    </cdr:from>
    <cdr:to>
      <cdr:x>0.51265</cdr:x>
      <cdr:y>0.8542</cdr:y>
    </cdr:to>
    <cdr:sp macro="" textlink="">
      <cdr:nvSpPr>
        <cdr:cNvPr id="1026" name="Text Box 2"/>
        <cdr:cNvSpPr txBox="1">
          <a:spLocks xmlns:a="http://schemas.openxmlformats.org/drawingml/2006/main" noChangeArrowheads="1"/>
        </cdr:cNvSpPr>
      </cdr:nvSpPr>
      <cdr:spPr bwMode="auto">
        <a:xfrm xmlns:a="http://schemas.openxmlformats.org/drawingml/2006/main">
          <a:off x="1402414" y="4584652"/>
          <a:ext cx="3031370" cy="25644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1200" b="0" i="0" u="none" strike="noStrike" baseline="0" dirty="0">
              <a:solidFill>
                <a:srgbClr val="FF0000"/>
              </a:solidFill>
              <a:latin typeface="Arial"/>
              <a:cs typeface="Arial"/>
            </a:rPr>
            <a:t>Regular Smoking Rate of Decrease = </a:t>
          </a:r>
          <a:r>
            <a:rPr lang="en-US" sz="1200" b="1" i="0" u="none" strike="noStrike" baseline="0" dirty="0">
              <a:solidFill>
                <a:srgbClr val="FF0000"/>
              </a:solidFill>
              <a:latin typeface="Arial"/>
              <a:cs typeface="Arial"/>
            </a:rPr>
            <a:t>67</a:t>
          </a:r>
          <a:r>
            <a:rPr lang="en-US" sz="1200" b="0" i="0" u="none" strike="noStrike" baseline="0" dirty="0">
              <a:solidFill>
                <a:srgbClr val="FF0000"/>
              </a:solidFill>
              <a:latin typeface="Arial"/>
              <a:cs typeface="Arial"/>
            </a:rPr>
            <a:t>%</a:t>
          </a:r>
        </a:p>
      </cdr:txBody>
    </cdr:sp>
  </cdr:relSizeAnchor>
  <cdr:relSizeAnchor xmlns:cdr="http://schemas.openxmlformats.org/drawingml/2006/chartDrawing">
    <cdr:from>
      <cdr:x>0.51623</cdr:x>
      <cdr:y>0.61044</cdr:y>
    </cdr:from>
    <cdr:to>
      <cdr:x>0.92023</cdr:x>
      <cdr:y>0.65294</cdr:y>
    </cdr:to>
    <cdr:sp macro="" textlink="">
      <cdr:nvSpPr>
        <cdr:cNvPr id="1027" name="Text Box 3"/>
        <cdr:cNvSpPr txBox="1">
          <a:spLocks xmlns:a="http://schemas.openxmlformats.org/drawingml/2006/main" noChangeArrowheads="1"/>
        </cdr:cNvSpPr>
      </cdr:nvSpPr>
      <cdr:spPr bwMode="auto">
        <a:xfrm xmlns:a="http://schemas.openxmlformats.org/drawingml/2006/main">
          <a:off x="4464684" y="3459597"/>
          <a:ext cx="3494075" cy="24086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ctr" rtl="0">
            <a:defRPr sz="1000"/>
          </a:pPr>
          <a:r>
            <a:rPr lang="en-US" sz="1200" b="0" i="0" u="none" strike="noStrike" baseline="0" dirty="0">
              <a:solidFill>
                <a:srgbClr val="0000FF"/>
              </a:solidFill>
              <a:latin typeface="Arial"/>
              <a:cs typeface="Arial"/>
            </a:rPr>
            <a:t>Current Smoking Rate of Decrease = </a:t>
          </a:r>
          <a:r>
            <a:rPr lang="en-US" sz="1200" b="1" i="0" u="none" strike="noStrike" baseline="0" dirty="0">
              <a:solidFill>
                <a:srgbClr val="0000FF"/>
              </a:solidFill>
              <a:latin typeface="Arial"/>
              <a:cs typeface="Arial"/>
            </a:rPr>
            <a:t>53.7</a:t>
          </a:r>
          <a:r>
            <a:rPr lang="en-US" sz="1200" b="0" i="0" u="none" strike="noStrike" baseline="0" dirty="0">
              <a:solidFill>
                <a:srgbClr val="0000FF"/>
              </a:solidFill>
              <a:latin typeface="Arial"/>
              <a:cs typeface="Arial"/>
            </a:rPr>
            <a:t>%</a:t>
          </a:r>
        </a:p>
      </cdr:txBody>
    </cdr:sp>
  </cdr:relSizeAnchor>
</c:userShapes>
</file>

<file path=ppt/drawings/drawing3.xml><?xml version="1.0" encoding="utf-8"?>
<c:userShapes xmlns:c="http://schemas.openxmlformats.org/drawingml/2006/chart">
  <cdr:relSizeAnchor xmlns:cdr="http://schemas.openxmlformats.org/drawingml/2006/chartDrawing">
    <cdr:from>
      <cdr:x>0.36044</cdr:x>
      <cdr:y>0.3475</cdr:y>
    </cdr:from>
    <cdr:to>
      <cdr:x>0.45169</cdr:x>
      <cdr:y>0.51125</cdr:y>
    </cdr:to>
    <cdr:grpSp>
      <cdr:nvGrpSpPr>
        <cdr:cNvPr id="32792" name="Group 24">
          <a:extLst xmlns:a="http://schemas.openxmlformats.org/drawingml/2006/main">
            <a:ext uri="{FF2B5EF4-FFF2-40B4-BE49-F238E27FC236}">
              <a16:creationId xmlns:a16="http://schemas.microsoft.com/office/drawing/2014/main" id="{C3CBBE0F-E7D0-4153-B24E-582FB3D5192B}"/>
            </a:ext>
          </a:extLst>
        </cdr:cNvPr>
        <cdr:cNvGrpSpPr>
          <a:grpSpLocks xmlns:a="http://schemas.openxmlformats.org/drawingml/2006/main"/>
        </cdr:cNvGrpSpPr>
      </cdr:nvGrpSpPr>
      <cdr:grpSpPr bwMode="auto">
        <a:xfrm xmlns:a="http://schemas.openxmlformats.org/drawingml/2006/main">
          <a:off x="3033918" y="1912828"/>
          <a:ext cx="768075" cy="901369"/>
          <a:chOff x="3026685" y="1566974"/>
          <a:chExt cx="824489" cy="1009731"/>
        </a:xfrm>
      </cdr:grpSpPr>
      <cdr:sp macro="" textlink="">
        <cdr:nvSpPr>
          <cdr:cNvPr id="32770" name="Text Box 2"/>
          <cdr:cNvSpPr txBox="1">
            <a:spLocks xmlns:a="http://schemas.openxmlformats.org/drawingml/2006/main" noChangeArrowheads="1"/>
          </cdr:cNvSpPr>
        </cdr:nvSpPr>
        <cdr:spPr bwMode="auto">
          <a:xfrm xmlns:a="http://schemas.openxmlformats.org/drawingml/2006/main">
            <a:off x="3026685" y="1566974"/>
            <a:ext cx="824489" cy="708558"/>
          </a:xfrm>
          <a:prstGeom xmlns:a="http://schemas.openxmlformats.org/drawingml/2006/main" prst="rect">
            <a:avLst/>
          </a:prstGeom>
          <a:solidFill xmlns:a="http://schemas.openxmlformats.org/drawingml/2006/main">
            <a:srgbClr val="FFFFFF"/>
          </a:solidFill>
          <a:ln xmlns:a="http://schemas.openxmlformats.org/drawingml/2006/main" w="15875">
            <a:solidFill>
              <a:srgbClr val="FF0000"/>
            </a:solidFill>
            <a:miter lim="800000"/>
            <a:headEnd/>
            <a:tailEnd/>
          </a:ln>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ctr" rtl="0">
              <a:defRPr sz="1000"/>
            </a:pPr>
            <a:r>
              <a:rPr lang="en-US" sz="900" b="0" i="0" u="none" strike="noStrike" baseline="0" dirty="0">
                <a:solidFill>
                  <a:srgbClr val="000000"/>
                </a:solidFill>
                <a:latin typeface="Arial"/>
                <a:cs typeface="Arial"/>
              </a:rPr>
              <a:t>First CDC Funding for Tobacco Prevention</a:t>
            </a:r>
          </a:p>
        </cdr:txBody>
      </cdr:sp>
      <cdr:sp macro="" textlink="">
        <cdr:nvSpPr>
          <cdr:cNvPr id="32771" name="Line 3"/>
          <cdr:cNvSpPr>
            <a:spLocks xmlns:a="http://schemas.openxmlformats.org/drawingml/2006/main" noChangeShapeType="1"/>
          </cdr:cNvSpPr>
        </cdr:nvSpPr>
        <cdr:spPr bwMode="auto">
          <a:xfrm xmlns:a="http://schemas.openxmlformats.org/drawingml/2006/main">
            <a:off x="3453882" y="2279897"/>
            <a:ext cx="0" cy="296808"/>
          </a:xfrm>
          <a:prstGeom xmlns:a="http://schemas.openxmlformats.org/drawingml/2006/main" prst="line">
            <a:avLst/>
          </a:prstGeom>
          <a:noFill xmlns:a="http://schemas.openxmlformats.org/drawingml/2006/main"/>
          <a:ln xmlns:a="http://schemas.openxmlformats.org/drawingml/2006/main" w="15875">
            <a:solidFill>
              <a:srgbClr val="FF0000"/>
            </a:solidFill>
            <a:round/>
            <a:headEnd/>
            <a:tailEnd type="triangle" w="lg" len="lg"/>
          </a:ln>
        </cdr:spPr>
      </cdr:sp>
    </cdr:grpSp>
  </cdr:relSizeAnchor>
  <cdr:relSizeAnchor xmlns:cdr="http://schemas.openxmlformats.org/drawingml/2006/chartDrawing">
    <cdr:from>
      <cdr:x>0.56325</cdr:x>
      <cdr:y>0.31614</cdr:y>
    </cdr:from>
    <cdr:to>
      <cdr:x>0.65275</cdr:x>
      <cdr:y>0.52278</cdr:y>
    </cdr:to>
    <cdr:grpSp>
      <cdr:nvGrpSpPr>
        <cdr:cNvPr id="32793" name="Group 25">
          <a:extLst xmlns:a="http://schemas.openxmlformats.org/drawingml/2006/main">
            <a:ext uri="{FF2B5EF4-FFF2-40B4-BE49-F238E27FC236}">
              <a16:creationId xmlns:a16="http://schemas.microsoft.com/office/drawing/2014/main" id="{AFE13CB7-1CC8-4914-B2A5-7BF8DD608F05}"/>
            </a:ext>
          </a:extLst>
        </cdr:cNvPr>
        <cdr:cNvGrpSpPr>
          <a:grpSpLocks xmlns:a="http://schemas.openxmlformats.org/drawingml/2006/main"/>
        </cdr:cNvGrpSpPr>
      </cdr:nvGrpSpPr>
      <cdr:grpSpPr bwMode="auto">
        <a:xfrm xmlns:a="http://schemas.openxmlformats.org/drawingml/2006/main">
          <a:off x="4741022" y="1740206"/>
          <a:ext cx="753345" cy="1137458"/>
          <a:chOff x="4693232" y="1206123"/>
          <a:chExt cx="788325" cy="1160252"/>
        </a:xfrm>
      </cdr:grpSpPr>
      <cdr:sp macro="" textlink="">
        <cdr:nvSpPr>
          <cdr:cNvPr id="32773" name="Line 5"/>
          <cdr:cNvSpPr>
            <a:spLocks xmlns:a="http://schemas.openxmlformats.org/drawingml/2006/main" noChangeShapeType="1"/>
          </cdr:cNvSpPr>
        </cdr:nvSpPr>
        <cdr:spPr bwMode="auto">
          <a:xfrm xmlns:a="http://schemas.openxmlformats.org/drawingml/2006/main">
            <a:off x="5099273" y="2075922"/>
            <a:ext cx="0" cy="290453"/>
          </a:xfrm>
          <a:prstGeom xmlns:a="http://schemas.openxmlformats.org/drawingml/2006/main" prst="line">
            <a:avLst/>
          </a:prstGeom>
          <a:noFill xmlns:a="http://schemas.openxmlformats.org/drawingml/2006/main"/>
          <a:ln xmlns:a="http://schemas.openxmlformats.org/drawingml/2006/main" w="15875">
            <a:solidFill>
              <a:srgbClr val="FF0000"/>
            </a:solidFill>
            <a:round/>
            <a:headEnd/>
            <a:tailEnd type="triangle" w="lg" len="lg"/>
          </a:ln>
        </cdr:spPr>
      </cdr:sp>
      <cdr:sp macro="" textlink="">
        <cdr:nvSpPr>
          <cdr:cNvPr id="32774" name="Text Box 6"/>
          <cdr:cNvSpPr txBox="1">
            <a:spLocks xmlns:a="http://schemas.openxmlformats.org/drawingml/2006/main" noChangeArrowheads="1"/>
          </cdr:cNvSpPr>
        </cdr:nvSpPr>
        <cdr:spPr bwMode="auto">
          <a:xfrm xmlns:a="http://schemas.openxmlformats.org/drawingml/2006/main">
            <a:off x="4693232" y="1206123"/>
            <a:ext cx="788325" cy="898279"/>
          </a:xfrm>
          <a:prstGeom xmlns:a="http://schemas.openxmlformats.org/drawingml/2006/main" prst="rect">
            <a:avLst/>
          </a:prstGeom>
          <a:solidFill xmlns:a="http://schemas.openxmlformats.org/drawingml/2006/main">
            <a:srgbClr val="FFFFFF"/>
          </a:solidFill>
          <a:ln xmlns:a="http://schemas.openxmlformats.org/drawingml/2006/main" w="15875">
            <a:solidFill>
              <a:srgbClr val="FF0000"/>
            </a:solidFill>
            <a:miter lim="800000"/>
            <a:headEnd/>
            <a:tailEnd/>
          </a:ln>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ctr" rtl="0">
              <a:defRPr sz="1000"/>
            </a:pPr>
            <a:r>
              <a:rPr lang="en-US" sz="900" b="0" i="0" u="none" strike="noStrike" baseline="0" dirty="0" err="1">
                <a:solidFill>
                  <a:srgbClr val="000000"/>
                </a:solidFill>
                <a:latin typeface="Arial"/>
                <a:cs typeface="Arial"/>
              </a:rPr>
              <a:t>Compre-hensive</a:t>
            </a:r>
            <a:endParaRPr lang="en-US" sz="900" b="0" i="0" u="none" strike="noStrike" baseline="0" dirty="0">
              <a:solidFill>
                <a:srgbClr val="000000"/>
              </a:solidFill>
              <a:latin typeface="Arial"/>
              <a:cs typeface="Arial"/>
            </a:endParaRPr>
          </a:p>
          <a:p xmlns:a="http://schemas.openxmlformats.org/drawingml/2006/main">
            <a:pPr algn="ctr" rtl="0">
              <a:defRPr sz="1000"/>
            </a:pPr>
            <a:r>
              <a:rPr lang="en-US" sz="900" b="0" i="0" u="none" strike="noStrike" baseline="0" dirty="0">
                <a:solidFill>
                  <a:srgbClr val="000000"/>
                </a:solidFill>
                <a:latin typeface="Arial"/>
                <a:cs typeface="Arial"/>
              </a:rPr>
              <a:t>Tobacco Prevention Program </a:t>
            </a:r>
          </a:p>
          <a:p xmlns:a="http://schemas.openxmlformats.org/drawingml/2006/main">
            <a:pPr algn="ctr" rtl="0">
              <a:defRPr sz="1000"/>
            </a:pPr>
            <a:r>
              <a:rPr lang="en-US" sz="900" b="0" i="0" u="none" strike="noStrike" baseline="0" dirty="0">
                <a:solidFill>
                  <a:srgbClr val="000000"/>
                </a:solidFill>
                <a:latin typeface="Arial"/>
                <a:cs typeface="Arial"/>
              </a:rPr>
              <a:t>Begins</a:t>
            </a:r>
          </a:p>
        </cdr:txBody>
      </cdr:sp>
    </cdr:grpSp>
  </cdr:relSizeAnchor>
  <cdr:relSizeAnchor xmlns:cdr="http://schemas.openxmlformats.org/drawingml/2006/chartDrawing">
    <cdr:from>
      <cdr:x>0.64711</cdr:x>
      <cdr:y>0.42573</cdr:y>
    </cdr:from>
    <cdr:to>
      <cdr:x>0.70036</cdr:x>
      <cdr:y>0.54698</cdr:y>
    </cdr:to>
    <cdr:grpSp>
      <cdr:nvGrpSpPr>
        <cdr:cNvPr id="32797" name="Group 29">
          <a:extLst xmlns:a="http://schemas.openxmlformats.org/drawingml/2006/main">
            <a:ext uri="{FF2B5EF4-FFF2-40B4-BE49-F238E27FC236}">
              <a16:creationId xmlns:a16="http://schemas.microsoft.com/office/drawing/2014/main" id="{A4C596B3-1B21-4818-A79F-A1493B26EB44}"/>
            </a:ext>
          </a:extLst>
        </cdr:cNvPr>
        <cdr:cNvGrpSpPr>
          <a:grpSpLocks xmlns:a="http://schemas.openxmlformats.org/drawingml/2006/main"/>
        </cdr:cNvGrpSpPr>
      </cdr:nvGrpSpPr>
      <cdr:grpSpPr bwMode="auto">
        <a:xfrm xmlns:a="http://schemas.openxmlformats.org/drawingml/2006/main">
          <a:off x="5446894" y="2343449"/>
          <a:ext cx="448219" cy="667425"/>
          <a:chOff x="5755850" y="2208859"/>
          <a:chExt cx="457877" cy="682919"/>
        </a:xfrm>
      </cdr:grpSpPr>
      <cdr:sp macro="" textlink="">
        <cdr:nvSpPr>
          <cdr:cNvPr id="32775" name="Text Box 7"/>
          <cdr:cNvSpPr txBox="1">
            <a:spLocks xmlns:a="http://schemas.openxmlformats.org/drawingml/2006/main" noChangeArrowheads="1"/>
          </cdr:cNvSpPr>
        </cdr:nvSpPr>
        <cdr:spPr bwMode="auto">
          <a:xfrm xmlns:a="http://schemas.openxmlformats.org/drawingml/2006/main">
            <a:off x="5755850" y="2208859"/>
            <a:ext cx="457877" cy="168605"/>
          </a:xfrm>
          <a:prstGeom xmlns:a="http://schemas.openxmlformats.org/drawingml/2006/main" prst="rect">
            <a:avLst/>
          </a:prstGeom>
          <a:solidFill xmlns:a="http://schemas.openxmlformats.org/drawingml/2006/main">
            <a:srgbClr val="FFFFFF"/>
          </a:solidFill>
          <a:ln xmlns:a="http://schemas.openxmlformats.org/drawingml/2006/main" w="15875">
            <a:solidFill>
              <a:srgbClr val="FF0000"/>
            </a:solidFill>
            <a:miter lim="800000"/>
            <a:headEnd/>
            <a:tailEnd/>
          </a:ln>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ctr" rtl="0">
              <a:defRPr sz="1000"/>
            </a:pPr>
            <a:r>
              <a:rPr lang="en-US" sz="975" b="0" i="0" u="none" strike="noStrike" baseline="0" dirty="0">
                <a:solidFill>
                  <a:srgbClr val="000000"/>
                </a:solidFill>
                <a:latin typeface="Arial"/>
                <a:cs typeface="Arial"/>
              </a:rPr>
              <a:t>CIAA</a:t>
            </a:r>
          </a:p>
        </cdr:txBody>
      </cdr:sp>
      <cdr:sp macro="" textlink="">
        <cdr:nvSpPr>
          <cdr:cNvPr id="32777" name="Line 9"/>
          <cdr:cNvSpPr>
            <a:spLocks xmlns:a="http://schemas.openxmlformats.org/drawingml/2006/main" noChangeShapeType="1"/>
          </cdr:cNvSpPr>
        </cdr:nvSpPr>
        <cdr:spPr bwMode="auto">
          <a:xfrm xmlns:a="http://schemas.openxmlformats.org/drawingml/2006/main" flipH="1">
            <a:off x="5973990" y="2385965"/>
            <a:ext cx="0" cy="505813"/>
          </a:xfrm>
          <a:prstGeom xmlns:a="http://schemas.openxmlformats.org/drawingml/2006/main" prst="line">
            <a:avLst/>
          </a:prstGeom>
          <a:noFill xmlns:a="http://schemas.openxmlformats.org/drawingml/2006/main"/>
          <a:ln xmlns:a="http://schemas.openxmlformats.org/drawingml/2006/main" w="15875">
            <a:solidFill>
              <a:srgbClr val="FF0000"/>
            </a:solidFill>
            <a:round/>
            <a:headEnd/>
            <a:tailEnd type="triangle" w="lg" len="lg"/>
          </a:ln>
        </cdr:spPr>
      </cdr:sp>
    </cdr:grpSp>
  </cdr:relSizeAnchor>
  <cdr:relSizeAnchor xmlns:cdr="http://schemas.openxmlformats.org/drawingml/2006/chartDrawing">
    <cdr:from>
      <cdr:x>0.14091</cdr:x>
      <cdr:y>0.55351</cdr:y>
    </cdr:from>
    <cdr:to>
      <cdr:x>0.20741</cdr:x>
      <cdr:y>0.59976</cdr:y>
    </cdr:to>
    <cdr:sp macro="" textlink="">
      <cdr:nvSpPr>
        <cdr:cNvPr id="32780" name="Text Box 12"/>
        <cdr:cNvSpPr txBox="1">
          <a:spLocks xmlns:a="http://schemas.openxmlformats.org/drawingml/2006/main" noChangeArrowheads="1"/>
        </cdr:cNvSpPr>
      </cdr:nvSpPr>
      <cdr:spPr bwMode="auto">
        <a:xfrm xmlns:a="http://schemas.openxmlformats.org/drawingml/2006/main">
          <a:off x="1218686" y="3136975"/>
          <a:ext cx="575138" cy="262117"/>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27432" rIns="36576" bIns="0" anchor="t" upright="1"/>
        <a:lstStyle xmlns:a="http://schemas.openxmlformats.org/drawingml/2006/main"/>
        <a:p xmlns:a="http://schemas.openxmlformats.org/drawingml/2006/main">
          <a:pPr algn="ctr" rtl="0">
            <a:defRPr sz="1000"/>
          </a:pPr>
          <a:r>
            <a:rPr lang="en-US" sz="1375" b="1" i="0" u="none" strike="noStrike" baseline="0" dirty="0">
              <a:solidFill>
                <a:srgbClr val="FF0000"/>
              </a:solidFill>
              <a:latin typeface="Arial"/>
              <a:cs typeface="Arial"/>
            </a:rPr>
            <a:t>26%</a:t>
          </a:r>
        </a:p>
      </cdr:txBody>
    </cdr:sp>
  </cdr:relSizeAnchor>
  <cdr:relSizeAnchor xmlns:cdr="http://schemas.openxmlformats.org/drawingml/2006/chartDrawing">
    <cdr:from>
      <cdr:x>0.93359</cdr:x>
      <cdr:y>0.63401</cdr:y>
    </cdr:from>
    <cdr:to>
      <cdr:x>0.98584</cdr:x>
      <cdr:y>0.68101</cdr:y>
    </cdr:to>
    <cdr:sp macro="" textlink="">
      <cdr:nvSpPr>
        <cdr:cNvPr id="32781" name="Text Box 13"/>
        <cdr:cNvSpPr txBox="1">
          <a:spLocks xmlns:a="http://schemas.openxmlformats.org/drawingml/2006/main" noChangeArrowheads="1"/>
        </cdr:cNvSpPr>
      </cdr:nvSpPr>
      <cdr:spPr bwMode="auto">
        <a:xfrm xmlns:a="http://schemas.openxmlformats.org/drawingml/2006/main">
          <a:off x="8074343" y="3593163"/>
          <a:ext cx="451894" cy="266367"/>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27432" rIns="36576" bIns="0" anchor="t" upright="1"/>
        <a:lstStyle xmlns:a="http://schemas.openxmlformats.org/drawingml/2006/main"/>
        <a:p xmlns:a="http://schemas.openxmlformats.org/drawingml/2006/main">
          <a:pPr algn="ctr" rtl="0">
            <a:defRPr sz="1000"/>
          </a:pPr>
          <a:r>
            <a:rPr lang="en-US" sz="1375" b="1" i="0" u="none" strike="noStrike" baseline="0" dirty="0">
              <a:solidFill>
                <a:srgbClr val="FF0000"/>
              </a:solidFill>
              <a:latin typeface="Arial"/>
              <a:cs typeface="Arial"/>
            </a:rPr>
            <a:t>18%</a:t>
          </a:r>
        </a:p>
      </cdr:txBody>
    </cdr:sp>
  </cdr:relSizeAnchor>
  <cdr:relSizeAnchor xmlns:cdr="http://schemas.openxmlformats.org/drawingml/2006/chartDrawing">
    <cdr:from>
      <cdr:x>0.4585</cdr:x>
      <cdr:y>0.1395</cdr:y>
    </cdr:from>
    <cdr:to>
      <cdr:x>0.96456</cdr:x>
      <cdr:y>0.1895</cdr:y>
    </cdr:to>
    <cdr:grpSp>
      <cdr:nvGrpSpPr>
        <cdr:cNvPr id="32796" name="Group 28">
          <a:extLst xmlns:a="http://schemas.openxmlformats.org/drawingml/2006/main">
            <a:ext uri="{FF2B5EF4-FFF2-40B4-BE49-F238E27FC236}">
              <a16:creationId xmlns:a16="http://schemas.microsoft.com/office/drawing/2014/main" id="{92F217D1-FF54-4A80-AB61-F8A0E34A72C3}"/>
            </a:ext>
          </a:extLst>
        </cdr:cNvPr>
        <cdr:cNvGrpSpPr>
          <a:grpSpLocks xmlns:a="http://schemas.openxmlformats.org/drawingml/2006/main"/>
        </cdr:cNvGrpSpPr>
      </cdr:nvGrpSpPr>
      <cdr:grpSpPr bwMode="auto">
        <a:xfrm xmlns:a="http://schemas.openxmlformats.org/drawingml/2006/main">
          <a:off x="3859314" y="767884"/>
          <a:ext cx="4259639" cy="275227"/>
          <a:chOff x="4043134" y="935117"/>
          <a:chExt cx="4755274" cy="281952"/>
        </a:xfrm>
      </cdr:grpSpPr>
      <cdr:sp macro="" textlink="">
        <cdr:nvSpPr>
          <cdr:cNvPr id="32782" name="Line 14"/>
          <cdr:cNvSpPr>
            <a:spLocks xmlns:a="http://schemas.openxmlformats.org/drawingml/2006/main" noChangeShapeType="1"/>
          </cdr:cNvSpPr>
        </cdr:nvSpPr>
        <cdr:spPr bwMode="auto">
          <a:xfrm xmlns:a="http://schemas.openxmlformats.org/drawingml/2006/main" flipV="1">
            <a:off x="4043134" y="1066590"/>
            <a:ext cx="4746751" cy="3125"/>
          </a:xfrm>
          <a:prstGeom xmlns:a="http://schemas.openxmlformats.org/drawingml/2006/main" prst="line">
            <a:avLst/>
          </a:prstGeom>
          <a:noFill xmlns:a="http://schemas.openxmlformats.org/drawingml/2006/main"/>
          <a:ln xmlns:a="http://schemas.openxmlformats.org/drawingml/2006/main" w="19050">
            <a:solidFill>
              <a:srgbClr val="0000FF"/>
            </a:solidFill>
            <a:round/>
            <a:headEnd/>
            <a:tailEnd/>
          </a:ln>
        </cdr:spPr>
      </cdr:sp>
      <cdr:sp macro="" textlink="">
        <cdr:nvSpPr>
          <cdr:cNvPr id="32783" name="Line 15"/>
          <cdr:cNvSpPr>
            <a:spLocks xmlns:a="http://schemas.openxmlformats.org/drawingml/2006/main" noChangeShapeType="1"/>
          </cdr:cNvSpPr>
        </cdr:nvSpPr>
        <cdr:spPr bwMode="auto">
          <a:xfrm xmlns:a="http://schemas.openxmlformats.org/drawingml/2006/main">
            <a:off x="4043134" y="935117"/>
            <a:ext cx="0" cy="281952"/>
          </a:xfrm>
          <a:prstGeom xmlns:a="http://schemas.openxmlformats.org/drawingml/2006/main" prst="line">
            <a:avLst/>
          </a:prstGeom>
          <a:noFill xmlns:a="http://schemas.openxmlformats.org/drawingml/2006/main"/>
          <a:ln xmlns:a="http://schemas.openxmlformats.org/drawingml/2006/main" w="19050">
            <a:solidFill>
              <a:srgbClr val="0000FF"/>
            </a:solidFill>
            <a:round/>
            <a:headEnd/>
            <a:tailEnd/>
          </a:ln>
        </cdr:spPr>
      </cdr:sp>
      <cdr:sp macro="" textlink="">
        <cdr:nvSpPr>
          <cdr:cNvPr id="32784" name="Line 16"/>
          <cdr:cNvSpPr>
            <a:spLocks xmlns:a="http://schemas.openxmlformats.org/drawingml/2006/main" noChangeShapeType="1"/>
          </cdr:cNvSpPr>
        </cdr:nvSpPr>
        <cdr:spPr bwMode="auto">
          <a:xfrm xmlns:a="http://schemas.openxmlformats.org/drawingml/2006/main">
            <a:off x="8798408" y="935117"/>
            <a:ext cx="0" cy="277701"/>
          </a:xfrm>
          <a:prstGeom xmlns:a="http://schemas.openxmlformats.org/drawingml/2006/main" prst="line">
            <a:avLst/>
          </a:prstGeom>
          <a:noFill xmlns:a="http://schemas.openxmlformats.org/drawingml/2006/main"/>
          <a:ln xmlns:a="http://schemas.openxmlformats.org/drawingml/2006/main" w="19050">
            <a:solidFill>
              <a:srgbClr val="0000FF"/>
            </a:solidFill>
            <a:round/>
            <a:headEnd/>
            <a:tailEnd/>
          </a:ln>
        </cdr:spPr>
      </cdr:sp>
    </cdr:grpSp>
  </cdr:relSizeAnchor>
  <cdr:relSizeAnchor xmlns:cdr="http://schemas.openxmlformats.org/drawingml/2006/chartDrawing">
    <cdr:from>
      <cdr:x>0.46768</cdr:x>
      <cdr:y>0.16282</cdr:y>
    </cdr:from>
    <cdr:to>
      <cdr:x>0.97628</cdr:x>
      <cdr:y>0.2085</cdr:y>
    </cdr:to>
    <cdr:sp macro="" textlink="">
      <cdr:nvSpPr>
        <cdr:cNvPr id="32785" name="Text Box 17"/>
        <cdr:cNvSpPr txBox="1">
          <a:spLocks xmlns:a="http://schemas.openxmlformats.org/drawingml/2006/main" noChangeArrowheads="1"/>
        </cdr:cNvSpPr>
      </cdr:nvSpPr>
      <cdr:spPr bwMode="auto">
        <a:xfrm xmlns:a="http://schemas.openxmlformats.org/drawingml/2006/main">
          <a:off x="4044803" y="922735"/>
          <a:ext cx="4398712" cy="258917"/>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ctr" rtl="0">
            <a:defRPr sz="1000"/>
          </a:pPr>
          <a:r>
            <a:rPr lang="en-US" sz="1000" b="1" i="0" u="none" strike="noStrike" baseline="0" dirty="0">
              <a:solidFill>
                <a:srgbClr val="0000FF"/>
              </a:solidFill>
              <a:latin typeface="Arial"/>
              <a:cs typeface="Arial"/>
            </a:rPr>
            <a:t>Rate of decline from 1997-2009 was 33%</a:t>
          </a:r>
        </a:p>
      </cdr:txBody>
    </cdr:sp>
  </cdr:relSizeAnchor>
  <cdr:relSizeAnchor xmlns:cdr="http://schemas.openxmlformats.org/drawingml/2006/chartDrawing">
    <cdr:from>
      <cdr:x>0.1645</cdr:x>
      <cdr:y>0.1365</cdr:y>
    </cdr:from>
    <cdr:to>
      <cdr:x>0.4585</cdr:x>
      <cdr:y>0.18725</cdr:y>
    </cdr:to>
    <cdr:grpSp>
      <cdr:nvGrpSpPr>
        <cdr:cNvPr id="32795" name="Group 27">
          <a:extLst xmlns:a="http://schemas.openxmlformats.org/drawingml/2006/main">
            <a:ext uri="{FF2B5EF4-FFF2-40B4-BE49-F238E27FC236}">
              <a16:creationId xmlns:a16="http://schemas.microsoft.com/office/drawing/2014/main" id="{2FAFC00A-C22F-4BF6-8EF2-26233B375BB9}"/>
            </a:ext>
          </a:extLst>
        </cdr:cNvPr>
        <cdr:cNvGrpSpPr>
          <a:grpSpLocks xmlns:a="http://schemas.openxmlformats.org/drawingml/2006/main"/>
        </cdr:cNvGrpSpPr>
      </cdr:nvGrpSpPr>
      <cdr:grpSpPr bwMode="auto">
        <a:xfrm xmlns:a="http://schemas.openxmlformats.org/drawingml/2006/main">
          <a:off x="1384639" y="751370"/>
          <a:ext cx="2474675" cy="279355"/>
          <a:chOff x="1444902" y="926616"/>
          <a:chExt cx="2533438" cy="286202"/>
        </a:xfrm>
      </cdr:grpSpPr>
      <cdr:sp macro="" textlink="">
        <cdr:nvSpPr>
          <cdr:cNvPr id="32786" name="Line 18"/>
          <cdr:cNvSpPr>
            <a:spLocks xmlns:a="http://schemas.openxmlformats.org/drawingml/2006/main" noChangeShapeType="1"/>
          </cdr:cNvSpPr>
        </cdr:nvSpPr>
        <cdr:spPr bwMode="auto">
          <a:xfrm xmlns:a="http://schemas.openxmlformats.org/drawingml/2006/main">
            <a:off x="1444902" y="1065467"/>
            <a:ext cx="2533438" cy="4250"/>
          </a:xfrm>
          <a:prstGeom xmlns:a="http://schemas.openxmlformats.org/drawingml/2006/main" prst="line">
            <a:avLst/>
          </a:prstGeom>
          <a:noFill xmlns:a="http://schemas.openxmlformats.org/drawingml/2006/main"/>
          <a:ln xmlns:a="http://schemas.openxmlformats.org/drawingml/2006/main" w="19050">
            <a:solidFill>
              <a:srgbClr val="FF0000"/>
            </a:solidFill>
            <a:round/>
            <a:headEnd/>
            <a:tailEnd/>
          </a:ln>
        </cdr:spPr>
      </cdr:sp>
      <cdr:sp macro="" textlink="">
        <cdr:nvSpPr>
          <cdr:cNvPr id="32787" name="Line 19"/>
          <cdr:cNvSpPr>
            <a:spLocks xmlns:a="http://schemas.openxmlformats.org/drawingml/2006/main" noChangeShapeType="1"/>
          </cdr:cNvSpPr>
        </cdr:nvSpPr>
        <cdr:spPr bwMode="auto">
          <a:xfrm xmlns:a="http://schemas.openxmlformats.org/drawingml/2006/main">
            <a:off x="3978340" y="926616"/>
            <a:ext cx="0" cy="281952"/>
          </a:xfrm>
          <a:prstGeom xmlns:a="http://schemas.openxmlformats.org/drawingml/2006/main" prst="line">
            <a:avLst/>
          </a:prstGeom>
          <a:noFill xmlns:a="http://schemas.openxmlformats.org/drawingml/2006/main"/>
          <a:ln xmlns:a="http://schemas.openxmlformats.org/drawingml/2006/main" w="19050">
            <a:solidFill>
              <a:srgbClr val="FF0000"/>
            </a:solidFill>
            <a:round/>
            <a:headEnd/>
            <a:tailEnd/>
          </a:ln>
        </cdr:spPr>
      </cdr:sp>
      <cdr:sp macro="" textlink="">
        <cdr:nvSpPr>
          <cdr:cNvPr id="32788" name="Line 20"/>
          <cdr:cNvSpPr>
            <a:spLocks xmlns:a="http://schemas.openxmlformats.org/drawingml/2006/main" noChangeShapeType="1"/>
          </cdr:cNvSpPr>
        </cdr:nvSpPr>
        <cdr:spPr bwMode="auto">
          <a:xfrm xmlns:a="http://schemas.openxmlformats.org/drawingml/2006/main">
            <a:off x="1444902" y="930866"/>
            <a:ext cx="0" cy="281952"/>
          </a:xfrm>
          <a:prstGeom xmlns:a="http://schemas.openxmlformats.org/drawingml/2006/main" prst="line">
            <a:avLst/>
          </a:prstGeom>
          <a:noFill xmlns:a="http://schemas.openxmlformats.org/drawingml/2006/main"/>
          <a:ln xmlns:a="http://schemas.openxmlformats.org/drawingml/2006/main" w="19050">
            <a:solidFill>
              <a:srgbClr val="FF0000"/>
            </a:solidFill>
            <a:round/>
            <a:headEnd/>
            <a:tailEnd/>
          </a:ln>
        </cdr:spPr>
      </cdr:sp>
    </cdr:grpSp>
  </cdr:relSizeAnchor>
  <cdr:relSizeAnchor xmlns:cdr="http://schemas.openxmlformats.org/drawingml/2006/chartDrawing">
    <cdr:from>
      <cdr:x>0.17375</cdr:x>
      <cdr:y>0.16275</cdr:y>
    </cdr:from>
    <cdr:to>
      <cdr:x>0.445</cdr:x>
      <cdr:y>0.215</cdr:y>
    </cdr:to>
    <cdr:sp macro="" textlink="">
      <cdr:nvSpPr>
        <cdr:cNvPr id="32789" name="Text Box 21"/>
        <cdr:cNvSpPr txBox="1">
          <a:spLocks xmlns:a="http://schemas.openxmlformats.org/drawingml/2006/main" noChangeArrowheads="1"/>
        </cdr:cNvSpPr>
      </cdr:nvSpPr>
      <cdr:spPr bwMode="auto">
        <a:xfrm xmlns:a="http://schemas.openxmlformats.org/drawingml/2006/main">
          <a:off x="1502712" y="922365"/>
          <a:ext cx="2345960" cy="29612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ctr" rtl="0">
            <a:defRPr sz="1000"/>
          </a:pPr>
          <a:r>
            <a:rPr lang="en-US" sz="1000" b="1" i="0" u="none" strike="noStrike" baseline="0" dirty="0">
              <a:solidFill>
                <a:srgbClr val="FF0000"/>
              </a:solidFill>
              <a:latin typeface="Arial"/>
              <a:cs typeface="Arial"/>
            </a:rPr>
            <a:t>No decline during this period</a:t>
          </a:r>
          <a:endParaRPr lang="en-US" sz="975" b="1" i="0" u="none" strike="noStrike" baseline="0" dirty="0">
            <a:solidFill>
              <a:srgbClr val="FF0000"/>
            </a:solidFill>
            <a:latin typeface="Arial"/>
            <a:cs typeface="Arial"/>
          </a:endParaRPr>
        </a:p>
      </cdr:txBody>
    </cdr:sp>
  </cdr:relSizeAnchor>
  <cdr:relSizeAnchor xmlns:cdr="http://schemas.openxmlformats.org/drawingml/2006/chartDrawing">
    <cdr:from>
      <cdr:x>0.4695</cdr:x>
      <cdr:y>0.402</cdr:y>
    </cdr:from>
    <cdr:to>
      <cdr:x>0.55575</cdr:x>
      <cdr:y>0.53375</cdr:y>
    </cdr:to>
    <cdr:grpSp>
      <cdr:nvGrpSpPr>
        <cdr:cNvPr id="32791" name="Group 23">
          <a:extLst xmlns:a="http://schemas.openxmlformats.org/drawingml/2006/main">
            <a:ext uri="{FF2B5EF4-FFF2-40B4-BE49-F238E27FC236}">
              <a16:creationId xmlns:a16="http://schemas.microsoft.com/office/drawing/2014/main" id="{DEAB7526-7DA3-4285-AA90-068E4A8BA0FF}"/>
            </a:ext>
          </a:extLst>
        </cdr:cNvPr>
        <cdr:cNvGrpSpPr>
          <a:grpSpLocks xmlns:a="http://schemas.openxmlformats.org/drawingml/2006/main"/>
        </cdr:cNvGrpSpPr>
      </cdr:nvGrpSpPr>
      <cdr:grpSpPr bwMode="auto">
        <a:xfrm xmlns:a="http://schemas.openxmlformats.org/drawingml/2006/main">
          <a:off x="3951904" y="2212826"/>
          <a:ext cx="725989" cy="725223"/>
          <a:chOff x="3853310" y="1983088"/>
          <a:chExt cx="743322" cy="902065"/>
        </a:xfrm>
      </cdr:grpSpPr>
      <cdr:sp macro="" textlink="">
        <cdr:nvSpPr>
          <cdr:cNvPr id="32772" name="Text Box 4"/>
          <cdr:cNvSpPr txBox="1">
            <a:spLocks xmlns:a="http://schemas.openxmlformats.org/drawingml/2006/main" noChangeArrowheads="1"/>
          </cdr:cNvSpPr>
        </cdr:nvSpPr>
        <cdr:spPr bwMode="auto">
          <a:xfrm xmlns:a="http://schemas.openxmlformats.org/drawingml/2006/main">
            <a:off x="3853310" y="1983088"/>
            <a:ext cx="743322" cy="590707"/>
          </a:xfrm>
          <a:prstGeom xmlns:a="http://schemas.openxmlformats.org/drawingml/2006/main" prst="rect">
            <a:avLst/>
          </a:prstGeom>
          <a:solidFill xmlns:a="http://schemas.openxmlformats.org/drawingml/2006/main">
            <a:srgbClr val="FFFFFF"/>
          </a:solidFill>
          <a:ln xmlns:a="http://schemas.openxmlformats.org/drawingml/2006/main" w="15875">
            <a:solidFill>
              <a:srgbClr val="FF0000"/>
            </a:solidFill>
            <a:miter lim="800000"/>
            <a:headEnd/>
            <a:tailEnd/>
          </a:ln>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ctr" rtl="0">
              <a:defRPr sz="1000"/>
            </a:pPr>
            <a:r>
              <a:rPr lang="en-US" sz="900" b="0" i="0" u="none" strike="noStrike" baseline="0">
                <a:solidFill>
                  <a:srgbClr val="000000"/>
                </a:solidFill>
                <a:latin typeface="Arial"/>
                <a:cs typeface="Arial"/>
              </a:rPr>
              <a:t>Master Tobacco Settlement</a:t>
            </a:r>
          </a:p>
        </cdr:txBody>
      </cdr:sp>
      <cdr:sp macro="" textlink="">
        <cdr:nvSpPr>
          <cdr:cNvPr id="32790" name="Line 22"/>
          <cdr:cNvSpPr>
            <a:spLocks xmlns:a="http://schemas.openxmlformats.org/drawingml/2006/main" noChangeShapeType="1"/>
          </cdr:cNvSpPr>
        </cdr:nvSpPr>
        <cdr:spPr bwMode="auto">
          <a:xfrm xmlns:a="http://schemas.openxmlformats.org/drawingml/2006/main">
            <a:off x="4235651" y="2588345"/>
            <a:ext cx="0" cy="296808"/>
          </a:xfrm>
          <a:prstGeom xmlns:a="http://schemas.openxmlformats.org/drawingml/2006/main" prst="line">
            <a:avLst/>
          </a:prstGeom>
          <a:noFill xmlns:a="http://schemas.openxmlformats.org/drawingml/2006/main"/>
          <a:ln xmlns:a="http://schemas.openxmlformats.org/drawingml/2006/main" w="15875">
            <a:solidFill>
              <a:srgbClr val="FF0000"/>
            </a:solidFill>
            <a:round/>
            <a:headEnd/>
            <a:tailEnd type="triangle" w="lg" len="lg"/>
          </a:ln>
        </cdr:spPr>
      </cdr:sp>
    </cdr:grpSp>
  </cdr:relSizeAnchor>
  <cdr:relSizeAnchor xmlns:cdr="http://schemas.openxmlformats.org/drawingml/2006/chartDrawing">
    <cdr:from>
      <cdr:x>0.04443</cdr:x>
      <cdr:y>0.96117</cdr:y>
    </cdr:from>
    <cdr:to>
      <cdr:x>0.78414</cdr:x>
      <cdr:y>1</cdr:y>
    </cdr:to>
    <cdr:sp macro="" textlink="">
      <cdr:nvSpPr>
        <cdr:cNvPr id="32794" name="Text Box 26"/>
        <cdr:cNvSpPr txBox="1">
          <a:spLocks xmlns:a="http://schemas.openxmlformats.org/drawingml/2006/main" noChangeArrowheads="1"/>
        </cdr:cNvSpPr>
      </cdr:nvSpPr>
      <cdr:spPr bwMode="auto">
        <a:xfrm xmlns:a="http://schemas.openxmlformats.org/drawingml/2006/main">
          <a:off x="373964" y="5290786"/>
          <a:ext cx="6226373" cy="213756"/>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l" rtl="0">
            <a:defRPr sz="1000"/>
          </a:pPr>
          <a:r>
            <a:rPr lang="en-US" sz="975" b="0" i="1" u="none" strike="noStrike" baseline="0" dirty="0">
              <a:solidFill>
                <a:srgbClr val="000000"/>
              </a:solidFill>
              <a:latin typeface="Arial"/>
              <a:cs typeface="Arial"/>
            </a:rPr>
            <a:t>Source: DHSS, DPH, Behavioral Risk Factor Survey (BRFS), 2001-2009.</a:t>
          </a:r>
        </a:p>
      </cdr:txBody>
    </cdr:sp>
  </cdr:relSizeAnchor>
  <cdr:relSizeAnchor xmlns:cdr="http://schemas.openxmlformats.org/drawingml/2006/chartDrawing">
    <cdr:from>
      <cdr:x>0.79588</cdr:x>
      <cdr:y>0.37482</cdr:y>
    </cdr:from>
    <cdr:to>
      <cdr:x>0.95113</cdr:x>
      <cdr:y>0.59832</cdr:y>
    </cdr:to>
    <cdr:grpSp>
      <cdr:nvGrpSpPr>
        <cdr:cNvPr id="32801" name="Group 33">
          <a:extLst xmlns:a="http://schemas.openxmlformats.org/drawingml/2006/main">
            <a:ext uri="{FF2B5EF4-FFF2-40B4-BE49-F238E27FC236}">
              <a16:creationId xmlns:a16="http://schemas.microsoft.com/office/drawing/2014/main" id="{C5BC97E7-7807-4BB1-9AC3-79F70D5D35BA}"/>
            </a:ext>
          </a:extLst>
        </cdr:cNvPr>
        <cdr:cNvGrpSpPr>
          <a:grpSpLocks xmlns:a="http://schemas.openxmlformats.org/drawingml/2006/main"/>
        </cdr:cNvGrpSpPr>
      </cdr:nvGrpSpPr>
      <cdr:grpSpPr bwMode="auto">
        <a:xfrm xmlns:a="http://schemas.openxmlformats.org/drawingml/2006/main">
          <a:off x="6699130" y="2063212"/>
          <a:ext cx="1306779" cy="1230266"/>
          <a:chOff x="6963175" y="1994916"/>
          <a:chExt cx="1339072" cy="1260991"/>
        </a:xfrm>
      </cdr:grpSpPr>
      <cdr:sp macro="" textlink="">
        <cdr:nvSpPr>
          <cdr:cNvPr id="32778" name="Text Box 10"/>
          <cdr:cNvSpPr txBox="1">
            <a:spLocks xmlns:a="http://schemas.openxmlformats.org/drawingml/2006/main" noChangeArrowheads="1"/>
          </cdr:cNvSpPr>
        </cdr:nvSpPr>
        <cdr:spPr bwMode="auto">
          <a:xfrm xmlns:a="http://schemas.openxmlformats.org/drawingml/2006/main">
            <a:off x="6963175" y="1994916"/>
            <a:ext cx="626340" cy="575239"/>
          </a:xfrm>
          <a:prstGeom xmlns:a="http://schemas.openxmlformats.org/drawingml/2006/main" prst="rect">
            <a:avLst/>
          </a:prstGeom>
          <a:solidFill xmlns:a="http://schemas.openxmlformats.org/drawingml/2006/main">
            <a:srgbClr val="FFFFFF"/>
          </a:solidFill>
          <a:ln xmlns:a="http://schemas.openxmlformats.org/drawingml/2006/main" w="15875">
            <a:solidFill>
              <a:srgbClr val="FF0000"/>
            </a:solidFill>
            <a:miter lim="800000"/>
            <a:headEnd/>
            <a:tailEnd/>
          </a:ln>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ctr" rtl="0">
              <a:defRPr sz="1000"/>
            </a:pPr>
            <a:r>
              <a:rPr lang="en-US" sz="975" b="0" i="0" u="none" strike="noStrike" baseline="0" dirty="0">
                <a:solidFill>
                  <a:srgbClr val="000000"/>
                </a:solidFill>
                <a:latin typeface="Arial"/>
                <a:cs typeface="Arial"/>
              </a:rPr>
              <a:t>Excise </a:t>
            </a:r>
          </a:p>
          <a:p xmlns:a="http://schemas.openxmlformats.org/drawingml/2006/main">
            <a:pPr algn="ctr" rtl="0">
              <a:defRPr sz="1000"/>
            </a:pPr>
            <a:r>
              <a:rPr lang="en-US" sz="975" b="0" i="0" u="none" strike="noStrike" baseline="0" dirty="0">
                <a:solidFill>
                  <a:srgbClr val="000000"/>
                </a:solidFill>
                <a:latin typeface="Arial"/>
                <a:cs typeface="Arial"/>
              </a:rPr>
              <a:t>Tax</a:t>
            </a:r>
          </a:p>
          <a:p xmlns:a="http://schemas.openxmlformats.org/drawingml/2006/main">
            <a:pPr algn="ctr" rtl="0">
              <a:defRPr sz="1000"/>
            </a:pPr>
            <a:r>
              <a:rPr lang="en-US" sz="975" b="0" i="0" u="none" strike="noStrike" baseline="0" dirty="0">
                <a:solidFill>
                  <a:srgbClr val="000000"/>
                </a:solidFill>
                <a:latin typeface="Arial"/>
                <a:cs typeface="Arial"/>
              </a:rPr>
              <a:t>Increases</a:t>
            </a:r>
          </a:p>
        </cdr:txBody>
      </cdr:sp>
      <cdr:sp macro="" textlink="">
        <cdr:nvSpPr>
          <cdr:cNvPr id="32779" name="Line 11"/>
          <cdr:cNvSpPr>
            <a:spLocks xmlns:a="http://schemas.openxmlformats.org/drawingml/2006/main" noChangeShapeType="1"/>
          </cdr:cNvSpPr>
        </cdr:nvSpPr>
        <cdr:spPr bwMode="auto">
          <a:xfrm xmlns:a="http://schemas.openxmlformats.org/drawingml/2006/main">
            <a:off x="7261227" y="2570155"/>
            <a:ext cx="0" cy="391048"/>
          </a:xfrm>
          <a:prstGeom xmlns:a="http://schemas.openxmlformats.org/drawingml/2006/main" prst="line">
            <a:avLst/>
          </a:prstGeom>
          <a:noFill xmlns:a="http://schemas.openxmlformats.org/drawingml/2006/main"/>
          <a:ln xmlns:a="http://schemas.openxmlformats.org/drawingml/2006/main" w="15875">
            <a:solidFill>
              <a:srgbClr val="FF0000"/>
            </a:solidFill>
            <a:round/>
            <a:headEnd/>
            <a:tailEnd type="triangle" w="lg" len="lg"/>
          </a:ln>
        </cdr:spPr>
      </cdr:sp>
      <cdr:sp macro="" textlink="">
        <cdr:nvSpPr>
          <cdr:cNvPr id="32799" name="Line 31"/>
          <cdr:cNvSpPr>
            <a:spLocks xmlns:a="http://schemas.openxmlformats.org/drawingml/2006/main" noChangeShapeType="1"/>
          </cdr:cNvSpPr>
        </cdr:nvSpPr>
        <cdr:spPr bwMode="auto">
          <a:xfrm xmlns:a="http://schemas.openxmlformats.org/drawingml/2006/main">
            <a:off x="7261227" y="2570155"/>
            <a:ext cx="1041020" cy="685752"/>
          </a:xfrm>
          <a:prstGeom xmlns:a="http://schemas.openxmlformats.org/drawingml/2006/main" prst="line">
            <a:avLst/>
          </a:prstGeom>
          <a:noFill xmlns:a="http://schemas.openxmlformats.org/drawingml/2006/main"/>
          <a:ln xmlns:a="http://schemas.openxmlformats.org/drawingml/2006/main" w="15875">
            <a:solidFill>
              <a:srgbClr val="FF0000"/>
            </a:solidFill>
            <a:round/>
            <a:headEnd/>
            <a:tailEnd type="triangle" w="lg" len="lg"/>
          </a:ln>
        </cdr:spPr>
      </cdr:sp>
    </cdr:grpSp>
  </cdr:relSizeAnchor>
</c:userShapes>
</file>

<file path=ppt/drawings/drawing4.xml><?xml version="1.0" encoding="utf-8"?>
<c:userShapes xmlns:c="http://schemas.openxmlformats.org/drawingml/2006/chart">
  <cdr:relSizeAnchor xmlns:cdr="http://schemas.openxmlformats.org/drawingml/2006/chartDrawing">
    <cdr:from>
      <cdr:x>0.04847</cdr:x>
      <cdr:y>0.891</cdr:y>
    </cdr:from>
    <cdr:to>
      <cdr:x>0.93822</cdr:x>
      <cdr:y>1</cdr:y>
    </cdr:to>
    <cdr:sp macro="" textlink="">
      <cdr:nvSpPr>
        <cdr:cNvPr id="1025" name="Text Box 1"/>
        <cdr:cNvSpPr txBox="1">
          <a:spLocks xmlns:a="http://schemas.openxmlformats.org/drawingml/2006/main" noChangeArrowheads="1"/>
        </cdr:cNvSpPr>
      </cdr:nvSpPr>
      <cdr:spPr bwMode="auto">
        <a:xfrm xmlns:a="http://schemas.openxmlformats.org/drawingml/2006/main">
          <a:off x="419184" y="5159579"/>
          <a:ext cx="7695181" cy="617744"/>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27432" bIns="0" anchor="t" upright="1"/>
        <a:lstStyle xmlns:a="http://schemas.openxmlformats.org/drawingml/2006/main"/>
        <a:p xmlns:a="http://schemas.openxmlformats.org/drawingml/2006/main">
          <a:pPr algn="ctr" rtl="0">
            <a:defRPr sz="1000"/>
          </a:pPr>
          <a:r>
            <a:rPr lang="en-US" sz="975" b="0" i="1" u="none" strike="noStrike" baseline="0" dirty="0">
              <a:solidFill>
                <a:srgbClr val="000000"/>
              </a:solidFill>
              <a:latin typeface="Arial"/>
              <a:cs typeface="Arial"/>
            </a:rPr>
            <a:t>Source:  Delaware Health and Social Services, Division of Public Health, </a:t>
          </a:r>
        </a:p>
        <a:p xmlns:a="http://schemas.openxmlformats.org/drawingml/2006/main">
          <a:pPr algn="ctr" rtl="0">
            <a:defRPr sz="1000"/>
          </a:pPr>
          <a:r>
            <a:rPr lang="en-US" sz="975" b="0" i="1" u="none" strike="noStrike" baseline="0" dirty="0">
              <a:solidFill>
                <a:srgbClr val="000000"/>
              </a:solidFill>
              <a:latin typeface="Arial"/>
              <a:cs typeface="Arial"/>
            </a:rPr>
            <a:t>Behavioral Risk Factor Survey (BRFS) </a:t>
          </a:r>
          <a:r>
            <a:rPr lang="en-US" sz="975" b="1" i="1" u="none" strike="noStrike" baseline="0" dirty="0">
              <a:solidFill>
                <a:srgbClr val="000000"/>
              </a:solidFill>
              <a:latin typeface="Arial"/>
              <a:cs typeface="Arial"/>
            </a:rPr>
            <a:t>Landline</a:t>
          </a:r>
          <a:r>
            <a:rPr lang="en-US" sz="975" b="0" i="1" u="none" strike="noStrike" baseline="0" dirty="0">
              <a:solidFill>
                <a:srgbClr val="000000"/>
              </a:solidFill>
              <a:latin typeface="Arial"/>
              <a:cs typeface="Arial"/>
            </a:rPr>
            <a:t> </a:t>
          </a:r>
          <a:r>
            <a:rPr lang="en-US" sz="975" b="1" i="1" u="none" strike="noStrike" baseline="0" dirty="0">
              <a:solidFill>
                <a:srgbClr val="000000"/>
              </a:solidFill>
              <a:latin typeface="Arial"/>
              <a:cs typeface="Arial"/>
            </a:rPr>
            <a:t>Survey</a:t>
          </a:r>
          <a:r>
            <a:rPr lang="en-US" sz="975" b="0" i="1" u="none" strike="noStrike" baseline="0" dirty="0">
              <a:solidFill>
                <a:srgbClr val="000000"/>
              </a:solidFill>
              <a:latin typeface="Arial"/>
              <a:cs typeface="Arial"/>
            </a:rPr>
            <a:t>,  2010.</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5138" cy="461963"/>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927475" y="0"/>
            <a:ext cx="3005138" cy="461963"/>
          </a:xfrm>
          <a:prstGeom prst="rect">
            <a:avLst/>
          </a:prstGeom>
        </p:spPr>
        <p:txBody>
          <a:bodyPr vert="horz" lIns="91440" tIns="45720" rIns="91440" bIns="45720" rtlCol="0"/>
          <a:lstStyle>
            <a:lvl1pPr algn="r">
              <a:defRPr sz="1200"/>
            </a:lvl1pPr>
          </a:lstStyle>
          <a:p>
            <a:pPr>
              <a:defRPr/>
            </a:pPr>
            <a:fld id="{0451C789-0F12-49D4-A617-27091CCD7FA0}" type="datetimeFigureOut">
              <a:rPr lang="en-US"/>
              <a:pPr>
                <a:defRPr/>
              </a:pPr>
              <a:t>5/19/2021</a:t>
            </a:fld>
            <a:endParaRPr lang="en-US"/>
          </a:p>
        </p:txBody>
      </p:sp>
      <p:sp>
        <p:nvSpPr>
          <p:cNvPr id="4" name="Slide Image Placeholder 3"/>
          <p:cNvSpPr>
            <a:spLocks noGrp="1" noRot="1" noChangeAspect="1"/>
          </p:cNvSpPr>
          <p:nvPr>
            <p:ph type="sldImg" idx="2"/>
          </p:nvPr>
        </p:nvSpPr>
        <p:spPr>
          <a:xfrm>
            <a:off x="1158875" y="692150"/>
            <a:ext cx="4616450" cy="3462338"/>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93738" y="4386263"/>
            <a:ext cx="5546725" cy="41544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69350"/>
            <a:ext cx="3005138" cy="461963"/>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27475" y="8769350"/>
            <a:ext cx="3005138" cy="461963"/>
          </a:xfrm>
          <a:prstGeom prst="rect">
            <a:avLst/>
          </a:prstGeom>
        </p:spPr>
        <p:txBody>
          <a:bodyPr vert="horz" lIns="91440" tIns="45720" rIns="91440" bIns="45720" rtlCol="0" anchor="b"/>
          <a:lstStyle>
            <a:lvl1pPr algn="r">
              <a:defRPr sz="1200"/>
            </a:lvl1pPr>
          </a:lstStyle>
          <a:p>
            <a:pPr>
              <a:defRPr/>
            </a:pPr>
            <a:fld id="{96FB4AF5-C9BF-4A21-BD89-FE8FB71C78F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fda.gov/TobaccoProducts/ResourcesforYou/ForIndustry/ucm238891.htm"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17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89C3B6-8ADC-4322-8B1E-4DDF525E0721}"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As you all know a cigarette contains about 9 mg of nicotine – some gets burned off so really only get about 1 mg per cigarettes.  Ask you to keep this in mind as I go through the next few slides. </a:t>
            </a:r>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79D0D5-3DFA-48EC-8B51-51F1C2857EFE}" type="slidenum">
              <a:rPr lang="en-US" smtClean="0"/>
              <a:pPr/>
              <a:t>15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SNUS--  </a:t>
            </a:r>
          </a:p>
          <a:p>
            <a:pPr eaLnBrk="1" hangingPunct="1">
              <a:spcBef>
                <a:spcPct val="0"/>
              </a:spcBef>
            </a:pPr>
            <a:r>
              <a:rPr lang="en-US"/>
              <a:t>Flavored looks like a teabag between lip and gum</a:t>
            </a:r>
          </a:p>
          <a:p>
            <a:pPr eaLnBrk="1" hangingPunct="1">
              <a:spcBef>
                <a:spcPct val="0"/>
              </a:spcBef>
            </a:pPr>
            <a:r>
              <a:rPr lang="en-US"/>
              <a:t>No spitting</a:t>
            </a:r>
          </a:p>
          <a:p>
            <a:pPr eaLnBrk="1" hangingPunct="1">
              <a:spcBef>
                <a:spcPct val="0"/>
              </a:spcBef>
            </a:pPr>
            <a:r>
              <a:rPr lang="en-US"/>
              <a:t>Alternative to CIAA laws</a:t>
            </a:r>
          </a:p>
          <a:p>
            <a:pPr eaLnBrk="1" hangingPunct="1">
              <a:spcBef>
                <a:spcPct val="0"/>
              </a:spcBef>
            </a:pPr>
            <a:r>
              <a:rPr lang="en-US"/>
              <a:t>Tins look like cell phones</a:t>
            </a:r>
          </a:p>
          <a:p>
            <a:pPr eaLnBrk="1" hangingPunct="1">
              <a:spcBef>
                <a:spcPct val="0"/>
              </a:spcBef>
            </a:pPr>
            <a:r>
              <a:rPr lang="en-US"/>
              <a:t>Sold in refrigerator – weight vs WS,   </a:t>
            </a:r>
          </a:p>
          <a:p>
            <a:pPr eaLnBrk="1" hangingPunct="1">
              <a:spcBef>
                <a:spcPct val="0"/>
              </a:spcBef>
            </a:pPr>
            <a:r>
              <a:rPr lang="en-US"/>
              <a:t>Cheap  2.00-2.50</a:t>
            </a:r>
          </a:p>
          <a:p>
            <a:pPr eaLnBrk="1" hangingPunct="1">
              <a:spcBef>
                <a:spcPct val="0"/>
              </a:spcBef>
            </a:pPr>
            <a:r>
              <a:rPr lang="en-US"/>
              <a:t>Keep Refrigerated– keeps moisture out so can be taxed at a lighter weight and will be cheaper  </a:t>
            </a:r>
          </a:p>
          <a:p>
            <a:pPr eaLnBrk="1" hangingPunct="1">
              <a:spcBef>
                <a:spcPct val="0"/>
              </a:spcBef>
            </a:pPr>
            <a:r>
              <a:rPr lang="en-US"/>
              <a:t>Tin of snus weighs .6 grams for the total weight.    CAMEL says that SNUS contain 8 mg of nicotine– is this per pouch or per gram?  Either way not good.</a:t>
            </a:r>
          </a:p>
        </p:txBody>
      </p:sp>
      <p:sp>
        <p:nvSpPr>
          <p:cNvPr id="337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722CB92-0932-413B-B85D-5D0891DE18CE}" type="slidenum">
              <a:rPr lang="en-US" smtClean="0"/>
              <a:pPr/>
              <a:t>16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Marlboro website originally said  3.9 mg per pouch now upgraded to 7.75 mg per pouch or gram?  Again not sure what this means.  </a:t>
            </a:r>
          </a:p>
          <a:p>
            <a:pPr eaLnBrk="1" hangingPunct="1">
              <a:spcBef>
                <a:spcPct val="0"/>
              </a:spcBef>
            </a:pPr>
            <a:endParaRPr lang="en-US"/>
          </a:p>
          <a:p>
            <a:pPr eaLnBrk="1" hangingPunct="1">
              <a:spcBef>
                <a:spcPct val="0"/>
              </a:spcBef>
            </a:pPr>
            <a:r>
              <a:rPr lang="en-US"/>
              <a:t>Creates a dual user</a:t>
            </a:r>
          </a:p>
          <a:p>
            <a:pPr eaLnBrk="1" hangingPunct="1">
              <a:spcBef>
                <a:spcPct val="0"/>
              </a:spcBef>
            </a:pPr>
            <a:endParaRPr lang="en-US"/>
          </a:p>
          <a:p>
            <a:pPr eaLnBrk="1" hangingPunct="1">
              <a:spcBef>
                <a:spcPct val="0"/>
              </a:spcBef>
            </a:pPr>
            <a:r>
              <a:rPr lang="en-US"/>
              <a:t>1.49-1.79</a:t>
            </a:r>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CAD0EF2-A6FF-4F2A-B076-B45BCE5229D1}" type="slidenum">
              <a:rPr lang="en-US" smtClean="0"/>
              <a:pPr/>
              <a:t>17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Show you a couple of products that are being test marketed. </a:t>
            </a:r>
          </a:p>
          <a:p>
            <a:pPr eaLnBrk="1" hangingPunct="1">
              <a:spcBef>
                <a:spcPct val="0"/>
              </a:spcBef>
            </a:pPr>
            <a:endParaRPr lang="en-US"/>
          </a:p>
          <a:p>
            <a:pPr eaLnBrk="1" hangingPunct="1">
              <a:spcBef>
                <a:spcPct val="0"/>
              </a:spcBef>
            </a:pPr>
            <a:r>
              <a:rPr lang="en-US"/>
              <a:t>First show you how the product was originally test-marketed.  Send around so you can see the packaging b/c that is important to the end result.</a:t>
            </a:r>
          </a:p>
          <a:p>
            <a:pPr eaLnBrk="1" hangingPunct="1">
              <a:spcBef>
                <a:spcPct val="0"/>
              </a:spcBef>
            </a:pPr>
            <a:r>
              <a:rPr lang="en-US"/>
              <a:t>Originally test marketed in Portland OR, Columbus OH, and Indianapolis, IN.  RJR said it learned what it needed to know – namely that the packages were too complicated to get into—</a:t>
            </a:r>
          </a:p>
          <a:p>
            <a:pPr eaLnBrk="1" hangingPunct="1">
              <a:spcBef>
                <a:spcPct val="0"/>
              </a:spcBef>
            </a:pPr>
            <a:r>
              <a:rPr lang="en-US"/>
              <a:t>So they took them off the market to repackage--  easier to get into for children— Test marketing in Denver CO and Charlotte NC  Fresher look and easier to open.</a:t>
            </a:r>
          </a:p>
          <a:p>
            <a:pPr eaLnBrk="1" hangingPunct="1">
              <a:spcBef>
                <a:spcPct val="0"/>
              </a:spcBef>
            </a:pPr>
            <a:endParaRPr lang="en-US"/>
          </a:p>
          <a:p>
            <a:pPr eaLnBrk="1" hangingPunct="1">
              <a:spcBef>
                <a:spcPct val="0"/>
              </a:spcBef>
            </a:pPr>
            <a:r>
              <a:rPr lang="en-US"/>
              <a:t>Each pellet contains 1 mg of nicotine--- 1 mg can make an infant or a small child vomit or nauseaous</a:t>
            </a:r>
          </a:p>
          <a:p>
            <a:pPr eaLnBrk="1" hangingPunct="1">
              <a:spcBef>
                <a:spcPct val="0"/>
              </a:spcBef>
            </a:pPr>
            <a:r>
              <a:rPr lang="en-US"/>
              <a:t>5 mg can send into convulsions</a:t>
            </a:r>
          </a:p>
          <a:p>
            <a:pPr eaLnBrk="1" hangingPunct="1">
              <a:spcBef>
                <a:spcPct val="0"/>
              </a:spcBef>
            </a:pPr>
            <a:endParaRPr lang="en-US"/>
          </a:p>
          <a:p>
            <a:pPr eaLnBrk="1" hangingPunct="1">
              <a:spcBef>
                <a:spcPct val="0"/>
              </a:spcBef>
            </a:pPr>
            <a:endParaRPr lang="en-US"/>
          </a:p>
          <a:p>
            <a:pPr eaLnBrk="1" hangingPunct="1">
              <a:spcBef>
                <a:spcPct val="0"/>
              </a:spcBef>
            </a:pPr>
            <a:endParaRPr lang="en-US"/>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0C52232-A619-4B02-B575-8DE49E46C558}" type="slidenum">
              <a:rPr lang="en-US" smtClean="0"/>
              <a:pPr/>
              <a:t>18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Strips-- .6 mg of nicotine per strip</a:t>
            </a:r>
          </a:p>
          <a:p>
            <a:pPr eaLnBrk="1" hangingPunct="1">
              <a:spcBef>
                <a:spcPct val="0"/>
              </a:spcBef>
            </a:pPr>
            <a:endParaRPr lang="en-US"/>
          </a:p>
          <a:p>
            <a:pPr eaLnBrk="1" hangingPunct="1">
              <a:spcBef>
                <a:spcPct val="0"/>
              </a:spcBef>
            </a:pPr>
            <a:endParaRPr lang="en-US"/>
          </a:p>
          <a:p>
            <a:pPr eaLnBrk="1" hangingPunct="1">
              <a:spcBef>
                <a:spcPct val="0"/>
              </a:spcBef>
            </a:pPr>
            <a:r>
              <a:rPr lang="en-US"/>
              <a:t>Sticks – 3.1 mg of nicotine</a:t>
            </a:r>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B58DFA8-56AA-41ED-8064-85CCE9D04643}" type="slidenum">
              <a:rPr lang="en-US" smtClean="0"/>
              <a:pPr/>
              <a:t>19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New packages—branding– easier to open</a:t>
            </a:r>
          </a:p>
          <a:p>
            <a:pPr eaLnBrk="1" hangingPunct="1">
              <a:spcBef>
                <a:spcPct val="0"/>
              </a:spcBef>
            </a:pPr>
            <a:endParaRPr lang="en-US"/>
          </a:p>
          <a:p>
            <a:pPr eaLnBrk="1" hangingPunct="1">
              <a:spcBef>
                <a:spcPct val="0"/>
              </a:spcBef>
            </a:pPr>
            <a:r>
              <a:rPr lang="en-US"/>
              <a:t>Now even get an variety pack so you can take you pick of poisons. </a:t>
            </a:r>
          </a:p>
          <a:p>
            <a:pPr eaLnBrk="1" hangingPunct="1">
              <a:spcBef>
                <a:spcPct val="0"/>
              </a:spcBef>
            </a:pPr>
            <a:endParaRPr lang="en-US"/>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C43FCE3-ABDA-4A69-A0D3-914662FA346D}" type="slidenum">
              <a:rPr lang="en-US" smtClean="0"/>
              <a:pPr/>
              <a:t>20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fontAlgn="auto" hangingPunct="1">
              <a:spcBef>
                <a:spcPts val="0"/>
              </a:spcBef>
              <a:spcAft>
                <a:spcPts val="0"/>
              </a:spcAft>
              <a:defRPr/>
            </a:pPr>
            <a:r>
              <a:rPr lang="en-US" dirty="0"/>
              <a:t>Marlboro also has </a:t>
            </a:r>
            <a:r>
              <a:rPr lang="en-US" dirty="0" err="1"/>
              <a:t>dissolvables</a:t>
            </a:r>
            <a:r>
              <a:rPr lang="en-US" dirty="0"/>
              <a:t> being test marketed in Kansas now– calling them a smokeless tobacco stick. 2.5 inches long, 10 in pack, 2/3rds of the stick is coated in tobacco .    4 flavors.  Swallow the product.</a:t>
            </a:r>
          </a:p>
          <a:p>
            <a:pPr eaLnBrk="1" fontAlgn="auto" hangingPunct="1">
              <a:spcBef>
                <a:spcPts val="0"/>
              </a:spcBef>
              <a:spcAft>
                <a:spcPts val="0"/>
              </a:spcAft>
              <a:defRPr/>
            </a:pPr>
            <a:endParaRPr lang="en-US" dirty="0"/>
          </a:p>
          <a:p>
            <a:pPr eaLnBrk="1" fontAlgn="auto" hangingPunct="1">
              <a:spcBef>
                <a:spcPts val="0"/>
              </a:spcBef>
              <a:spcAft>
                <a:spcPts val="0"/>
              </a:spcAft>
              <a:defRPr/>
            </a:pPr>
            <a:r>
              <a:rPr lang="en-US" dirty="0"/>
              <a:t>Great way to get people, including children, to use tobacco and to help those who want to quit be even more difficult.  </a:t>
            </a:r>
          </a:p>
          <a:p>
            <a:pPr eaLnBrk="1" fontAlgn="auto" hangingPunct="1">
              <a:spcBef>
                <a:spcPts val="0"/>
              </a:spcBef>
              <a:spcAft>
                <a:spcPts val="0"/>
              </a:spcAft>
              <a:defRPr/>
            </a:pPr>
            <a:br>
              <a:rPr lang="en-US" dirty="0"/>
            </a:br>
            <a:r>
              <a:rPr lang="en-US" dirty="0"/>
              <a:t>Interesting thing is FDA must review any new tobacco products to make sure they are consistent with protection of public health.  PM tired to slip this in before the March 22 deadline after which FDA had to review all new products before they could go on the market. </a:t>
            </a:r>
          </a:p>
          <a:p>
            <a:pPr eaLnBrk="1" fontAlgn="auto" hangingPunct="1">
              <a:spcBef>
                <a:spcPts val="0"/>
              </a:spcBef>
              <a:spcAft>
                <a:spcPts val="0"/>
              </a:spcAft>
              <a:defRPr/>
            </a:pPr>
            <a:endParaRPr lang="en-US" dirty="0"/>
          </a:p>
          <a:p>
            <a:pPr eaLnBrk="1" fontAlgn="auto" hangingPunct="1">
              <a:spcBef>
                <a:spcPts val="0"/>
              </a:spcBef>
              <a:spcAft>
                <a:spcPts val="0"/>
              </a:spcAft>
              <a:defRPr/>
            </a:pPr>
            <a:r>
              <a:rPr lang="en-US" dirty="0"/>
              <a:t>Now, that said, there’s going to be some interesting interpretations and other positioning regarding </a:t>
            </a:r>
            <a:r>
              <a:rPr lang="en-US" u="sng" dirty="0">
                <a:hlinkClick r:id="rId3"/>
              </a:rPr>
              <a:t>substantial equivalence</a:t>
            </a:r>
            <a:r>
              <a:rPr lang="en-US" dirty="0"/>
              <a:t>.  That around the magical date of February 15, 2007 – which has to do with whether a product was on the market by that date – or if the one that is being introduced is substantially equivalent to one that was on the market by that date.   If a product or its substantial equivalent wasn’t on the market by that date, it has to apply to FDA to remain on the market.  That may knock some of these products </a:t>
            </a:r>
            <a:r>
              <a:rPr lang="en-US" dirty="0" err="1"/>
              <a:t>outta</a:t>
            </a:r>
            <a:r>
              <a:rPr lang="en-US" dirty="0"/>
              <a:t> here. </a:t>
            </a:r>
          </a:p>
          <a:p>
            <a:pPr eaLnBrk="1" fontAlgn="auto" hangingPunct="1">
              <a:spcBef>
                <a:spcPts val="0"/>
              </a:spcBef>
              <a:spcAft>
                <a:spcPts val="0"/>
              </a:spcAft>
              <a:defRPr/>
            </a:pPr>
            <a:endParaRPr lang="en-US" dirty="0"/>
          </a:p>
          <a:p>
            <a:pPr eaLnBrk="1" fontAlgn="auto" hangingPunct="1">
              <a:spcBef>
                <a:spcPts val="0"/>
              </a:spcBef>
              <a:spcAft>
                <a:spcPts val="0"/>
              </a:spcAft>
              <a:defRPr/>
            </a:pPr>
            <a:r>
              <a:rPr lang="en-US" dirty="0"/>
              <a:t>As mentioned the Tobacco Products Scientific Advisory Committee is required to submit its report on </a:t>
            </a:r>
            <a:r>
              <a:rPr lang="en-US" dirty="0" err="1"/>
              <a:t>dissolvables</a:t>
            </a:r>
            <a:r>
              <a:rPr lang="en-US" dirty="0"/>
              <a:t> to FDA by March 23, 2011.  I anticipate a flurry of attention &amp; focus on these products between June and then as TPSAC acts.  </a:t>
            </a:r>
          </a:p>
          <a:p>
            <a:pPr eaLnBrk="1" fontAlgn="auto" hangingPunct="1">
              <a:spcBef>
                <a:spcPts val="0"/>
              </a:spcBef>
              <a:spcAft>
                <a:spcPts val="0"/>
              </a:spcAft>
              <a:defRPr/>
            </a:pPr>
            <a:endParaRPr lang="en-US" dirty="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373CA14-22DA-4FE9-9897-1A4FA671B85F}" type="slidenum">
              <a:rPr lang="en-US" smtClean="0"/>
              <a:pPr/>
              <a:t>21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EEFBB9-E6AB-4CDF-8C52-87FFF9E1F261}" type="slidenum">
              <a:rPr lang="en-US" smtClean="0"/>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048000"/>
            <a:ext cx="7772400" cy="752475"/>
          </a:xfrm>
        </p:spPr>
        <p:txBody>
          <a:bodyPr anchor="t">
            <a:normAutofit/>
          </a:bodyPr>
          <a:lstStyle>
            <a:lvl1pPr algn="l">
              <a:defRPr sz="3200" b="1" cap="all"/>
            </a:lvl1pPr>
          </a:lstStyle>
          <a:p>
            <a:r>
              <a:rPr lang="en-US" dirty="0"/>
              <a:t>Click to edit Master title style</a:t>
            </a:r>
          </a:p>
        </p:txBody>
      </p:sp>
      <p:sp>
        <p:nvSpPr>
          <p:cNvPr id="3" name="Text Placeholder 2"/>
          <p:cNvSpPr>
            <a:spLocks noGrp="1"/>
          </p:cNvSpPr>
          <p:nvPr>
            <p:ph type="body" idx="1"/>
          </p:nvPr>
        </p:nvSpPr>
        <p:spPr>
          <a:xfrm>
            <a:off x="722313" y="3800476"/>
            <a:ext cx="7772400" cy="54292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lvl1pPr>
          </a:lstStyle>
          <a:p>
            <a:pPr>
              <a:defRPr/>
            </a:pPr>
            <a:fld id="{AE28E80C-692D-49AC-BBD0-EEE7255BEF33}" type="datetime1">
              <a:rPr lang="en-US"/>
              <a:pPr>
                <a:defRPr/>
              </a:pPr>
              <a:t>5/19/2021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6450BC8C-5C55-497B-8388-BD8DEFCB7665}" type="datetime1">
              <a:rPr lang="en-US"/>
              <a:pPr>
                <a:defRPr/>
              </a:pPr>
              <a:t>5/19/2021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a:defRPr/>
            </a:pPr>
            <a:fld id="{D1A0CF8C-00C9-4F4A-B703-A7350156AC7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245C6B52-456A-456A-AD4D-D14BA89926C4}" type="datetime1">
              <a:rPr lang="en-US"/>
              <a:pPr>
                <a:defRPr/>
              </a:pPr>
              <a:t>5/19/2021</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8" descr="CloudStrip.jpg"/>
          <p:cNvPicPr>
            <a:picLocks noChangeAspect="1"/>
          </p:cNvPicPr>
          <p:nvPr userDrawn="1"/>
        </p:nvPicPr>
        <p:blipFill>
          <a:blip r:embed="rId5"/>
          <a:srcRect/>
          <a:stretch>
            <a:fillRect/>
          </a:stretch>
        </p:blipFill>
        <p:spPr bwMode="auto">
          <a:xfrm>
            <a:off x="0" y="-12700"/>
            <a:ext cx="9144000" cy="2146300"/>
          </a:xfrm>
          <a:prstGeom prst="rect">
            <a:avLst/>
          </a:prstGeom>
          <a:noFill/>
          <a:ln w="9525">
            <a:noFill/>
            <a:miter lim="800000"/>
            <a:headEnd/>
            <a:tailEnd/>
          </a:ln>
        </p:spPr>
      </p:pic>
      <p:sp>
        <p:nvSpPr>
          <p:cNvPr id="1027" name="Title Placeholder 1"/>
          <p:cNvSpPr>
            <a:spLocks noGrp="1"/>
          </p:cNvSpPr>
          <p:nvPr>
            <p:ph type="title"/>
          </p:nvPr>
        </p:nvSpPr>
        <p:spPr bwMode="auto">
          <a:xfrm>
            <a:off x="457200" y="1600200"/>
            <a:ext cx="8229600"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457200" y="2819400"/>
            <a:ext cx="8229600" cy="3306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09600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endParaRPr lang="en-US"/>
          </a:p>
        </p:txBody>
      </p:sp>
      <p:sp>
        <p:nvSpPr>
          <p:cNvPr id="5" name="Footer Placeholder 4"/>
          <p:cNvSpPr>
            <a:spLocks noGrp="1"/>
          </p:cNvSpPr>
          <p:nvPr>
            <p:ph type="ftr" sz="quarter" idx="3"/>
          </p:nvPr>
        </p:nvSpPr>
        <p:spPr>
          <a:xfrm>
            <a:off x="3124200" y="6111875"/>
            <a:ext cx="20574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US"/>
          </a:p>
        </p:txBody>
      </p:sp>
      <p:pic>
        <p:nvPicPr>
          <p:cNvPr id="1031" name="Picture 7" descr="ALAHorzTag.jpg"/>
          <p:cNvPicPr>
            <a:picLocks noChangeAspect="1"/>
          </p:cNvPicPr>
          <p:nvPr userDrawn="1"/>
        </p:nvPicPr>
        <p:blipFill>
          <a:blip r:embed="rId6"/>
          <a:srcRect/>
          <a:stretch>
            <a:fillRect/>
          </a:stretch>
        </p:blipFill>
        <p:spPr bwMode="auto">
          <a:xfrm>
            <a:off x="5638800" y="6061075"/>
            <a:ext cx="3200400" cy="4921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Lst>
  <p:txStyles>
    <p:titleStyle>
      <a:lvl1pPr algn="l" defTabSz="457200" rtl="0" eaLnBrk="0" fontAlgn="base" hangingPunct="0">
        <a:spcBef>
          <a:spcPct val="0"/>
        </a:spcBef>
        <a:spcAft>
          <a:spcPct val="0"/>
        </a:spcAft>
        <a:defRPr sz="3600" kern="1200">
          <a:solidFill>
            <a:schemeClr val="tx1"/>
          </a:solidFill>
          <a:latin typeface="Arial"/>
          <a:ea typeface="ＭＳ Ｐゴシック" pitchFamily="36" charset="-128"/>
          <a:cs typeface="Arial"/>
        </a:defRPr>
      </a:lvl1pPr>
      <a:lvl2pPr algn="l" defTabSz="457200" rtl="0" eaLnBrk="0" fontAlgn="base" hangingPunct="0">
        <a:spcBef>
          <a:spcPct val="0"/>
        </a:spcBef>
        <a:spcAft>
          <a:spcPct val="0"/>
        </a:spcAft>
        <a:defRPr sz="3600">
          <a:solidFill>
            <a:schemeClr val="tx1"/>
          </a:solidFill>
          <a:latin typeface="Arial" charset="0"/>
          <a:ea typeface="ＭＳ Ｐゴシック" pitchFamily="36" charset="-128"/>
          <a:cs typeface="Arial" charset="0"/>
        </a:defRPr>
      </a:lvl2pPr>
      <a:lvl3pPr algn="l" defTabSz="457200" rtl="0" eaLnBrk="0" fontAlgn="base" hangingPunct="0">
        <a:spcBef>
          <a:spcPct val="0"/>
        </a:spcBef>
        <a:spcAft>
          <a:spcPct val="0"/>
        </a:spcAft>
        <a:defRPr sz="3600">
          <a:solidFill>
            <a:schemeClr val="tx1"/>
          </a:solidFill>
          <a:latin typeface="Arial" charset="0"/>
          <a:ea typeface="ＭＳ Ｐゴシック" pitchFamily="36" charset="-128"/>
          <a:cs typeface="Arial" charset="0"/>
        </a:defRPr>
      </a:lvl3pPr>
      <a:lvl4pPr algn="l" defTabSz="457200" rtl="0" eaLnBrk="0" fontAlgn="base" hangingPunct="0">
        <a:spcBef>
          <a:spcPct val="0"/>
        </a:spcBef>
        <a:spcAft>
          <a:spcPct val="0"/>
        </a:spcAft>
        <a:defRPr sz="3600">
          <a:solidFill>
            <a:schemeClr val="tx1"/>
          </a:solidFill>
          <a:latin typeface="Arial" charset="0"/>
          <a:ea typeface="ＭＳ Ｐゴシック" pitchFamily="36" charset="-128"/>
          <a:cs typeface="Arial" charset="0"/>
        </a:defRPr>
      </a:lvl4pPr>
      <a:lvl5pPr algn="l" defTabSz="457200" rtl="0" eaLnBrk="0" fontAlgn="base" hangingPunct="0">
        <a:spcBef>
          <a:spcPct val="0"/>
        </a:spcBef>
        <a:spcAft>
          <a:spcPct val="0"/>
        </a:spcAft>
        <a:defRPr sz="3600">
          <a:solidFill>
            <a:schemeClr val="tx1"/>
          </a:solidFill>
          <a:latin typeface="Arial" charset="0"/>
          <a:ea typeface="ＭＳ Ｐゴシック" pitchFamily="36" charset="-128"/>
          <a:cs typeface="Arial" charset="0"/>
        </a:defRPr>
      </a:lvl5pPr>
      <a:lvl6pPr marL="457200" algn="l" defTabSz="457200" rtl="0" fontAlgn="base">
        <a:spcBef>
          <a:spcPct val="0"/>
        </a:spcBef>
        <a:spcAft>
          <a:spcPct val="0"/>
        </a:spcAft>
        <a:defRPr sz="3600">
          <a:solidFill>
            <a:schemeClr val="tx1"/>
          </a:solidFill>
          <a:latin typeface="Arial" charset="0"/>
          <a:ea typeface="ＭＳ Ｐゴシック" pitchFamily="36" charset="-128"/>
        </a:defRPr>
      </a:lvl6pPr>
      <a:lvl7pPr marL="914400" algn="l" defTabSz="457200" rtl="0" fontAlgn="base">
        <a:spcBef>
          <a:spcPct val="0"/>
        </a:spcBef>
        <a:spcAft>
          <a:spcPct val="0"/>
        </a:spcAft>
        <a:defRPr sz="3600">
          <a:solidFill>
            <a:schemeClr val="tx1"/>
          </a:solidFill>
          <a:latin typeface="Arial" charset="0"/>
          <a:ea typeface="ＭＳ Ｐゴシック" pitchFamily="36" charset="-128"/>
        </a:defRPr>
      </a:lvl7pPr>
      <a:lvl8pPr marL="1371600" algn="l" defTabSz="457200" rtl="0" fontAlgn="base">
        <a:spcBef>
          <a:spcPct val="0"/>
        </a:spcBef>
        <a:spcAft>
          <a:spcPct val="0"/>
        </a:spcAft>
        <a:defRPr sz="3600">
          <a:solidFill>
            <a:schemeClr val="tx1"/>
          </a:solidFill>
          <a:latin typeface="Arial" charset="0"/>
          <a:ea typeface="ＭＳ Ｐゴシック" pitchFamily="36" charset="-128"/>
        </a:defRPr>
      </a:lvl8pPr>
      <a:lvl9pPr marL="1828800" algn="l" defTabSz="457200" rtl="0" fontAlgn="base">
        <a:spcBef>
          <a:spcPct val="0"/>
        </a:spcBef>
        <a:spcAft>
          <a:spcPct val="0"/>
        </a:spcAft>
        <a:defRPr sz="3600">
          <a:solidFill>
            <a:schemeClr val="tx1"/>
          </a:solidFill>
          <a:latin typeface="Arial" charset="0"/>
          <a:ea typeface="ＭＳ Ｐゴシック" pitchFamily="36" charset="-128"/>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a:ea typeface="ＭＳ Ｐゴシック" pitchFamily="36" charset="-128"/>
          <a:cs typeface="Arial"/>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a:ea typeface="ＭＳ Ｐゴシック" pitchFamily="36" charset="-128"/>
          <a:cs typeface="Arial"/>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a:ea typeface="ＭＳ Ｐゴシック" pitchFamily="36" charset="-128"/>
          <a:cs typeface="Arial"/>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a:ea typeface="ＭＳ Ｐゴシック" pitchFamily="36" charset="-128"/>
          <a:cs typeface="Arial"/>
        </a:defRPr>
      </a:lvl4pPr>
      <a:lvl5pPr marL="2057400" indent="-228600" algn="l" defTabSz="457200" rtl="0" eaLnBrk="0" fontAlgn="base" hangingPunct="0">
        <a:spcBef>
          <a:spcPct val="20000"/>
        </a:spcBef>
        <a:spcAft>
          <a:spcPct val="0"/>
        </a:spcAft>
        <a:buFont typeface="Arial" charset="0"/>
        <a:buChar char="»"/>
        <a:defRPr kern="1200">
          <a:solidFill>
            <a:schemeClr val="tx1"/>
          </a:solidFill>
          <a:latin typeface="Arial"/>
          <a:ea typeface="ＭＳ Ｐゴシック" pitchFamily="36"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chart" Target="../charts/chart4.xm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363788"/>
            <a:ext cx="7772400" cy="914400"/>
          </a:xfrm>
        </p:spPr>
        <p:txBody>
          <a:bodyPr/>
          <a:lstStyle/>
          <a:p>
            <a:pPr algn="ctr">
              <a:defRPr/>
            </a:pPr>
            <a:r>
              <a:rPr lang="en-US" b="0" cap="small" dirty="0"/>
              <a:t>Trends in Tobacco Use</a:t>
            </a:r>
            <a:endParaRPr lang="en-US" b="0" dirty="0"/>
          </a:p>
        </p:txBody>
      </p:sp>
      <p:sp>
        <p:nvSpPr>
          <p:cNvPr id="3" name="Text Placeholder 2"/>
          <p:cNvSpPr>
            <a:spLocks noGrp="1"/>
          </p:cNvSpPr>
          <p:nvPr>
            <p:ph type="body" idx="1"/>
          </p:nvPr>
        </p:nvSpPr>
        <p:spPr>
          <a:xfrm>
            <a:off x="722313" y="3646488"/>
            <a:ext cx="7772400" cy="696912"/>
          </a:xfrm>
        </p:spPr>
        <p:txBody>
          <a:bodyPr/>
          <a:lstStyle/>
          <a:p>
            <a:pPr algn="ctr">
              <a:defRPr/>
            </a:pPr>
            <a:r>
              <a:rPr lang="en-US" dirty="0"/>
              <a:t>Deborah P. Brown</a:t>
            </a:r>
          </a:p>
          <a:p>
            <a:pPr algn="ctr">
              <a:defRPr/>
            </a:pPr>
            <a:r>
              <a:rPr lang="en-US" dirty="0"/>
              <a:t>CEO, American Lung Association of the Mid-Atlantic</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69900" y="525463"/>
            <a:ext cx="8229600" cy="1143000"/>
          </a:xfrm>
        </p:spPr>
        <p:txBody>
          <a:bodyPr/>
          <a:lstStyle/>
          <a:p>
            <a:r>
              <a:rPr lang="en-US">
                <a:latin typeface="Arial" charset="0"/>
                <a:cs typeface="Arial" charset="0"/>
              </a:rPr>
              <a:t>Second-Hand Smoke</a:t>
            </a:r>
          </a:p>
        </p:txBody>
      </p:sp>
      <p:sp>
        <p:nvSpPr>
          <p:cNvPr id="14339" name="Content Placeholder 2"/>
          <p:cNvSpPr>
            <a:spLocks noGrp="1"/>
          </p:cNvSpPr>
          <p:nvPr>
            <p:ph idx="1"/>
          </p:nvPr>
        </p:nvSpPr>
        <p:spPr>
          <a:xfrm>
            <a:off x="373063" y="1566863"/>
            <a:ext cx="8386762" cy="4935537"/>
          </a:xfrm>
        </p:spPr>
        <p:txBody>
          <a:bodyPr/>
          <a:lstStyle/>
          <a:p>
            <a:r>
              <a:rPr lang="en-US" b="1">
                <a:latin typeface="Arial" charset="0"/>
                <a:cs typeface="Arial" charset="0"/>
              </a:rPr>
              <a:t>15</a:t>
            </a:r>
            <a:r>
              <a:rPr lang="en-US">
                <a:latin typeface="Arial" charset="0"/>
                <a:cs typeface="Arial" charset="0"/>
              </a:rPr>
              <a:t>% of adult still say they were exposed to second-hand smoke at work, </a:t>
            </a:r>
            <a:r>
              <a:rPr lang="en-US" b="1" i="1">
                <a:latin typeface="Arial" charset="0"/>
                <a:cs typeface="Arial" charset="0"/>
              </a:rPr>
              <a:t>however</a:t>
            </a:r>
            <a:r>
              <a:rPr lang="en-US">
                <a:latin typeface="Arial" charset="0"/>
                <a:cs typeface="Arial" charset="0"/>
              </a:rPr>
              <a:t> . . .</a:t>
            </a:r>
          </a:p>
          <a:p>
            <a:pPr lvl="1"/>
            <a:r>
              <a:rPr lang="en-US">
                <a:latin typeface="Arial" charset="0"/>
                <a:cs typeface="Arial" charset="0"/>
              </a:rPr>
              <a:t>14% of those respondents were exposed in work sites outside of Delaware.</a:t>
            </a:r>
          </a:p>
          <a:p>
            <a:pPr lvl="1"/>
            <a:r>
              <a:rPr lang="en-US">
                <a:latin typeface="Arial" charset="0"/>
                <a:cs typeface="Arial" charset="0"/>
              </a:rPr>
              <a:t>60% of those who reported work site exposure were exposed in outdoor work areas;</a:t>
            </a:r>
          </a:p>
          <a:p>
            <a:pPr lvl="1"/>
            <a:r>
              <a:rPr lang="en-US">
                <a:latin typeface="Arial" charset="0"/>
                <a:cs typeface="Arial" charset="0"/>
              </a:rPr>
              <a:t>29% said they were exposed outdoors at entrances;</a:t>
            </a:r>
          </a:p>
          <a:p>
            <a:pPr lvl="1"/>
            <a:r>
              <a:rPr lang="en-US">
                <a:latin typeface="Arial" charset="0"/>
                <a:cs typeface="Arial" charset="0"/>
              </a:rPr>
              <a:t>7% said they were exposed in indoor areas (0.8% of all respondents);</a:t>
            </a:r>
          </a:p>
          <a:p>
            <a:pPr lvl="1"/>
            <a:r>
              <a:rPr lang="en-US">
                <a:latin typeface="Arial" charset="0"/>
                <a:cs typeface="Arial" charset="0"/>
              </a:rPr>
              <a:t>1.8% said they were exposed in their home-based work site.</a:t>
            </a:r>
          </a:p>
        </p:txBody>
      </p:sp>
      <p:pic>
        <p:nvPicPr>
          <p:cNvPr id="14340" name="Picture 3" descr="C:\Documents and Settings\fred.breukelman\Local Settings\Temporary Internet Files\Content.IE5\BQNG3KYT\MC900290958[1].wmf"/>
          <p:cNvPicPr>
            <a:picLocks noChangeAspect="1" noChangeArrowheads="1"/>
          </p:cNvPicPr>
          <p:nvPr/>
        </p:nvPicPr>
        <p:blipFill>
          <a:blip r:embed="rId2"/>
          <a:srcRect/>
          <a:stretch>
            <a:fillRect/>
          </a:stretch>
        </p:blipFill>
        <p:spPr bwMode="auto">
          <a:xfrm rot="-9388100">
            <a:off x="7110413" y="357188"/>
            <a:ext cx="1336675" cy="1198562"/>
          </a:xfrm>
          <a:prstGeom prst="rect">
            <a:avLst/>
          </a:prstGeom>
          <a:noFill/>
          <a:ln w="9525">
            <a:noFill/>
            <a:miter lim="800000"/>
            <a:headEnd/>
            <a:tailEnd/>
          </a:ln>
        </p:spPr>
      </p:pic>
      <p:sp>
        <p:nvSpPr>
          <p:cNvPr id="14341" name="TextBox 5"/>
          <p:cNvSpPr txBox="1">
            <a:spLocks noChangeArrowheads="1"/>
          </p:cNvSpPr>
          <p:nvPr/>
        </p:nvSpPr>
        <p:spPr bwMode="auto">
          <a:xfrm>
            <a:off x="836613" y="6045200"/>
            <a:ext cx="4970462" cy="646113"/>
          </a:xfrm>
          <a:prstGeom prst="rect">
            <a:avLst/>
          </a:prstGeom>
          <a:noFill/>
          <a:ln w="9525">
            <a:noFill/>
            <a:miter lim="800000"/>
            <a:headEnd/>
            <a:tailEnd/>
          </a:ln>
        </p:spPr>
        <p:txBody>
          <a:bodyPr>
            <a:spAutoFit/>
          </a:bodyPr>
          <a:lstStyle/>
          <a:p>
            <a:r>
              <a:rPr lang="en-US" sz="1200" i="1"/>
              <a:t>Second-hand smoke data source:  DHSS, DPH, Adult Tobacco Survey (ATS), 2010.  The ATS includes a cell phone sample, but uses standard weights.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atin typeface="Arial" charset="0"/>
                <a:cs typeface="Arial" charset="0"/>
              </a:rPr>
              <a:t>Other 2</a:t>
            </a:r>
            <a:r>
              <a:rPr lang="en-US" baseline="30000">
                <a:latin typeface="Arial" charset="0"/>
                <a:cs typeface="Arial" charset="0"/>
              </a:rPr>
              <a:t>nd</a:t>
            </a:r>
            <a:r>
              <a:rPr lang="en-US">
                <a:latin typeface="Arial" charset="0"/>
                <a:cs typeface="Arial" charset="0"/>
              </a:rPr>
              <a:t>-Hand Smoke Exposure</a:t>
            </a:r>
          </a:p>
        </p:txBody>
      </p:sp>
      <p:sp>
        <p:nvSpPr>
          <p:cNvPr id="15363" name="Content Placeholder 2"/>
          <p:cNvSpPr>
            <a:spLocks noGrp="1"/>
          </p:cNvSpPr>
          <p:nvPr>
            <p:ph idx="1"/>
          </p:nvPr>
        </p:nvSpPr>
        <p:spPr>
          <a:xfrm>
            <a:off x="457200" y="2505075"/>
            <a:ext cx="8229600" cy="3530600"/>
          </a:xfrm>
        </p:spPr>
        <p:txBody>
          <a:bodyPr/>
          <a:lstStyle/>
          <a:p>
            <a:r>
              <a:rPr lang="en-US" b="1">
                <a:latin typeface="Arial" charset="0"/>
                <a:cs typeface="Arial" charset="0"/>
              </a:rPr>
              <a:t>21.3</a:t>
            </a:r>
            <a:r>
              <a:rPr lang="en-US">
                <a:latin typeface="Arial" charset="0"/>
                <a:cs typeface="Arial" charset="0"/>
              </a:rPr>
              <a:t>% of adult Delaware residents said they were exposed to tobacco smoke in their homes during the past week.</a:t>
            </a:r>
          </a:p>
          <a:p>
            <a:r>
              <a:rPr lang="en-US">
                <a:latin typeface="Arial" charset="0"/>
                <a:cs typeface="Arial" charset="0"/>
              </a:rPr>
              <a:t> </a:t>
            </a:r>
            <a:r>
              <a:rPr lang="en-US" b="1">
                <a:latin typeface="Arial" charset="0"/>
                <a:cs typeface="Arial" charset="0"/>
              </a:rPr>
              <a:t>78.7</a:t>
            </a:r>
            <a:r>
              <a:rPr lang="en-US">
                <a:latin typeface="Arial" charset="0"/>
                <a:cs typeface="Arial" charset="0"/>
              </a:rPr>
              <a:t>% of Delaware adults said smoking is not allowed in their homes.</a:t>
            </a:r>
          </a:p>
          <a:p>
            <a:r>
              <a:rPr lang="en-US" b="1">
                <a:latin typeface="Arial" charset="0"/>
                <a:cs typeface="Arial" charset="0"/>
              </a:rPr>
              <a:t>15.2</a:t>
            </a:r>
            <a:r>
              <a:rPr lang="en-US">
                <a:latin typeface="Arial" charset="0"/>
                <a:cs typeface="Arial" charset="0"/>
              </a:rPr>
              <a:t>% of Delaware adults said they were exposed to tobacco smoke in a motor vehicle during the past week.</a:t>
            </a:r>
          </a:p>
          <a:p>
            <a:endParaRPr lang="en-US">
              <a:latin typeface="Arial" charset="0"/>
              <a:cs typeface="Arial" charset="0"/>
            </a:endParaRPr>
          </a:p>
        </p:txBody>
      </p:sp>
      <p:sp>
        <p:nvSpPr>
          <p:cNvPr id="15364" name="TextBox 4"/>
          <p:cNvSpPr txBox="1">
            <a:spLocks noChangeArrowheads="1"/>
          </p:cNvSpPr>
          <p:nvPr/>
        </p:nvSpPr>
        <p:spPr bwMode="auto">
          <a:xfrm>
            <a:off x="779463" y="6313488"/>
            <a:ext cx="4781550" cy="276225"/>
          </a:xfrm>
          <a:prstGeom prst="rect">
            <a:avLst/>
          </a:prstGeom>
          <a:noFill/>
          <a:ln w="9525">
            <a:noFill/>
            <a:miter lim="800000"/>
            <a:headEnd/>
            <a:tailEnd/>
          </a:ln>
        </p:spPr>
        <p:txBody>
          <a:bodyPr>
            <a:spAutoFit/>
          </a:bodyPr>
          <a:lstStyle/>
          <a:p>
            <a:r>
              <a:rPr lang="en-US" sz="1200" i="1"/>
              <a:t>Source:  DHSS, DPH, ATS, 2010.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546100"/>
            <a:ext cx="8229600" cy="1143000"/>
          </a:xfrm>
        </p:spPr>
        <p:txBody>
          <a:bodyPr/>
          <a:lstStyle/>
          <a:p>
            <a:r>
              <a:rPr lang="en-US">
                <a:latin typeface="Arial" charset="0"/>
                <a:cs typeface="Arial" charset="0"/>
              </a:rPr>
              <a:t>Attitudes About Other Products</a:t>
            </a:r>
          </a:p>
        </p:txBody>
      </p:sp>
      <p:graphicFrame>
        <p:nvGraphicFramePr>
          <p:cNvPr id="4" name="Content Placeholder 3"/>
          <p:cNvGraphicFramePr>
            <a:graphicFrameLocks noGrp="1"/>
          </p:cNvGraphicFramePr>
          <p:nvPr>
            <p:ph idx="1"/>
          </p:nvPr>
        </p:nvGraphicFramePr>
        <p:xfrm>
          <a:off x="433388" y="1935163"/>
          <a:ext cx="8229600" cy="2987675"/>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1006054">
                <a:tc>
                  <a:txBody>
                    <a:bodyPr/>
                    <a:lstStyle/>
                    <a:p>
                      <a:pPr algn="ctr"/>
                      <a:r>
                        <a:rPr lang="en-US" sz="2000" dirty="0"/>
                        <a:t>Tobacco</a:t>
                      </a:r>
                      <a:r>
                        <a:rPr lang="en-US" sz="2000" baseline="0" dirty="0"/>
                        <a:t> Product</a:t>
                      </a:r>
                      <a:endParaRPr lang="en-US" sz="2000" dirty="0"/>
                    </a:p>
                  </a:txBody>
                  <a:tcPr marT="45730" marB="45730"/>
                </a:tc>
                <a:tc>
                  <a:txBody>
                    <a:bodyPr/>
                    <a:lstStyle/>
                    <a:p>
                      <a:pPr algn="ctr"/>
                      <a:r>
                        <a:rPr lang="en-US" sz="2000" dirty="0"/>
                        <a:t>Less</a:t>
                      </a:r>
                      <a:r>
                        <a:rPr lang="en-US" sz="2000" baseline="0" dirty="0"/>
                        <a:t> Harmful Than Cigarettes</a:t>
                      </a:r>
                      <a:endParaRPr lang="en-US" sz="2000" dirty="0"/>
                    </a:p>
                  </a:txBody>
                  <a:tcPr marT="45730" marB="45730"/>
                </a:tc>
                <a:tc>
                  <a:txBody>
                    <a:bodyPr/>
                    <a:lstStyle/>
                    <a:p>
                      <a:pPr algn="ctr"/>
                      <a:r>
                        <a:rPr lang="en-US" sz="2000" dirty="0"/>
                        <a:t>Just as Harmful As </a:t>
                      </a:r>
                    </a:p>
                    <a:p>
                      <a:pPr algn="ctr"/>
                      <a:r>
                        <a:rPr lang="en-US" sz="2000" dirty="0"/>
                        <a:t>Cigarettes</a:t>
                      </a:r>
                    </a:p>
                  </a:txBody>
                  <a:tcPr marT="45730" marB="45730"/>
                </a:tc>
                <a:tc>
                  <a:txBody>
                    <a:bodyPr/>
                    <a:lstStyle/>
                    <a:p>
                      <a:pPr algn="ctr"/>
                      <a:r>
                        <a:rPr lang="en-US" sz="2000" dirty="0"/>
                        <a:t>More</a:t>
                      </a:r>
                      <a:r>
                        <a:rPr lang="en-US" sz="2000" baseline="0" dirty="0"/>
                        <a:t> Harmful Than Cigarettes</a:t>
                      </a:r>
                      <a:endParaRPr lang="en-US" sz="2000" dirty="0"/>
                    </a:p>
                  </a:txBody>
                  <a:tcPr marT="45730" marB="45730"/>
                </a:tc>
                <a:extLst>
                  <a:ext uri="{0D108BD9-81ED-4DB2-BD59-A6C34878D82A}">
                    <a16:rowId xmlns:a16="http://schemas.microsoft.com/office/drawing/2014/main" val="10000"/>
                  </a:ext>
                </a:extLst>
              </a:tr>
              <a:tr h="396324">
                <a:tc>
                  <a:txBody>
                    <a:bodyPr/>
                    <a:lstStyle/>
                    <a:p>
                      <a:r>
                        <a:rPr lang="en-US" sz="2000" dirty="0"/>
                        <a:t>Chew &amp; Snuff</a:t>
                      </a:r>
                    </a:p>
                  </a:txBody>
                  <a:tcPr marT="45730" marB="45730"/>
                </a:tc>
                <a:tc>
                  <a:txBody>
                    <a:bodyPr/>
                    <a:lstStyle/>
                    <a:p>
                      <a:pPr algn="ctr"/>
                      <a:r>
                        <a:rPr lang="en-US" sz="2000" dirty="0"/>
                        <a:t>8.2%</a:t>
                      </a:r>
                    </a:p>
                  </a:txBody>
                  <a:tcPr marT="45730" marB="45730"/>
                </a:tc>
                <a:tc>
                  <a:txBody>
                    <a:bodyPr/>
                    <a:lstStyle/>
                    <a:p>
                      <a:pPr algn="ctr"/>
                      <a:r>
                        <a:rPr lang="en-US" sz="2000" dirty="0"/>
                        <a:t>79.9%</a:t>
                      </a:r>
                    </a:p>
                  </a:txBody>
                  <a:tcPr marT="45730" marB="45730"/>
                </a:tc>
                <a:tc>
                  <a:txBody>
                    <a:bodyPr/>
                    <a:lstStyle/>
                    <a:p>
                      <a:pPr algn="ctr"/>
                      <a:r>
                        <a:rPr lang="en-US" sz="2000" dirty="0"/>
                        <a:t>11.9%</a:t>
                      </a:r>
                    </a:p>
                  </a:txBody>
                  <a:tcPr marT="45730" marB="45730"/>
                </a:tc>
                <a:extLst>
                  <a:ext uri="{0D108BD9-81ED-4DB2-BD59-A6C34878D82A}">
                    <a16:rowId xmlns:a16="http://schemas.microsoft.com/office/drawing/2014/main" val="10001"/>
                  </a:ext>
                </a:extLst>
              </a:tr>
              <a:tr h="396324">
                <a:tc>
                  <a:txBody>
                    <a:bodyPr/>
                    <a:lstStyle/>
                    <a:p>
                      <a:r>
                        <a:rPr lang="en-US" sz="2000" dirty="0"/>
                        <a:t>Little Cigars</a:t>
                      </a:r>
                    </a:p>
                  </a:txBody>
                  <a:tcPr marT="45730" marB="45730"/>
                </a:tc>
                <a:tc>
                  <a:txBody>
                    <a:bodyPr/>
                    <a:lstStyle/>
                    <a:p>
                      <a:pPr algn="ctr"/>
                      <a:r>
                        <a:rPr lang="en-US" sz="2000" dirty="0"/>
                        <a:t>7.6%</a:t>
                      </a:r>
                    </a:p>
                  </a:txBody>
                  <a:tcPr marT="45730" marB="45730"/>
                </a:tc>
                <a:tc>
                  <a:txBody>
                    <a:bodyPr/>
                    <a:lstStyle/>
                    <a:p>
                      <a:pPr algn="ctr"/>
                      <a:r>
                        <a:rPr lang="en-US" sz="2000" dirty="0"/>
                        <a:t>84.8%</a:t>
                      </a:r>
                    </a:p>
                  </a:txBody>
                  <a:tcPr marT="45730" marB="45730"/>
                </a:tc>
                <a:tc>
                  <a:txBody>
                    <a:bodyPr/>
                    <a:lstStyle/>
                    <a:p>
                      <a:pPr algn="ctr"/>
                      <a:r>
                        <a:rPr lang="en-US" sz="2000" dirty="0"/>
                        <a:t>7.6%</a:t>
                      </a:r>
                    </a:p>
                  </a:txBody>
                  <a:tcPr marT="45730" marB="45730"/>
                </a:tc>
                <a:extLst>
                  <a:ext uri="{0D108BD9-81ED-4DB2-BD59-A6C34878D82A}">
                    <a16:rowId xmlns:a16="http://schemas.microsoft.com/office/drawing/2014/main" val="10002"/>
                  </a:ext>
                </a:extLst>
              </a:tr>
              <a:tr h="396324">
                <a:tc>
                  <a:txBody>
                    <a:bodyPr/>
                    <a:lstStyle/>
                    <a:p>
                      <a:r>
                        <a:rPr lang="en-US" sz="2000" dirty="0"/>
                        <a:t>Regular Cigars</a:t>
                      </a:r>
                    </a:p>
                  </a:txBody>
                  <a:tcPr marT="45730" marB="45730"/>
                </a:tc>
                <a:tc>
                  <a:txBody>
                    <a:bodyPr/>
                    <a:lstStyle/>
                    <a:p>
                      <a:pPr algn="ctr"/>
                      <a:r>
                        <a:rPr lang="en-US" sz="2000" dirty="0"/>
                        <a:t>9.4%</a:t>
                      </a:r>
                    </a:p>
                  </a:txBody>
                  <a:tcPr marT="45730" marB="45730"/>
                </a:tc>
                <a:tc>
                  <a:txBody>
                    <a:bodyPr/>
                    <a:lstStyle/>
                    <a:p>
                      <a:pPr algn="ctr"/>
                      <a:r>
                        <a:rPr lang="en-US" sz="2000" dirty="0"/>
                        <a:t>77.8%</a:t>
                      </a:r>
                    </a:p>
                  </a:txBody>
                  <a:tcPr marT="45730" marB="45730"/>
                </a:tc>
                <a:tc>
                  <a:txBody>
                    <a:bodyPr/>
                    <a:lstStyle/>
                    <a:p>
                      <a:pPr algn="ctr"/>
                      <a:r>
                        <a:rPr lang="en-US" sz="2000" dirty="0"/>
                        <a:t>12.8%</a:t>
                      </a:r>
                    </a:p>
                  </a:txBody>
                  <a:tcPr marT="45730" marB="45730"/>
                </a:tc>
                <a:extLst>
                  <a:ext uri="{0D108BD9-81ED-4DB2-BD59-A6C34878D82A}">
                    <a16:rowId xmlns:a16="http://schemas.microsoft.com/office/drawing/2014/main" val="10003"/>
                  </a:ext>
                </a:extLst>
              </a:tr>
              <a:tr h="396324">
                <a:tc>
                  <a:txBody>
                    <a:bodyPr/>
                    <a:lstStyle/>
                    <a:p>
                      <a:r>
                        <a:rPr lang="en-US" sz="2000" dirty="0"/>
                        <a:t>Hookah Pipes</a:t>
                      </a:r>
                    </a:p>
                  </a:txBody>
                  <a:tcPr marT="45730" marB="45730"/>
                </a:tc>
                <a:tc>
                  <a:txBody>
                    <a:bodyPr/>
                    <a:lstStyle/>
                    <a:p>
                      <a:pPr algn="ctr"/>
                      <a:r>
                        <a:rPr lang="en-US" sz="2000" dirty="0"/>
                        <a:t>11.2%</a:t>
                      </a:r>
                    </a:p>
                  </a:txBody>
                  <a:tcPr marT="45730" marB="45730"/>
                </a:tc>
                <a:tc>
                  <a:txBody>
                    <a:bodyPr/>
                    <a:lstStyle/>
                    <a:p>
                      <a:pPr algn="ctr"/>
                      <a:r>
                        <a:rPr lang="en-US" sz="2000" dirty="0"/>
                        <a:t>80.9%</a:t>
                      </a:r>
                    </a:p>
                  </a:txBody>
                  <a:tcPr marT="45730" marB="45730"/>
                </a:tc>
                <a:tc>
                  <a:txBody>
                    <a:bodyPr/>
                    <a:lstStyle/>
                    <a:p>
                      <a:pPr algn="ctr"/>
                      <a:r>
                        <a:rPr lang="en-US" sz="2000" dirty="0"/>
                        <a:t>7.9%</a:t>
                      </a:r>
                    </a:p>
                  </a:txBody>
                  <a:tcPr marT="45730" marB="45730"/>
                </a:tc>
                <a:extLst>
                  <a:ext uri="{0D108BD9-81ED-4DB2-BD59-A6C34878D82A}">
                    <a16:rowId xmlns:a16="http://schemas.microsoft.com/office/drawing/2014/main" val="10004"/>
                  </a:ext>
                </a:extLst>
              </a:tr>
              <a:tr h="396324">
                <a:tc>
                  <a:txBody>
                    <a:bodyPr/>
                    <a:lstStyle/>
                    <a:p>
                      <a:r>
                        <a:rPr lang="en-US" sz="2000" dirty="0"/>
                        <a:t>Regular Pipes</a:t>
                      </a:r>
                    </a:p>
                  </a:txBody>
                  <a:tcPr marT="45730" marB="45730"/>
                </a:tc>
                <a:tc>
                  <a:txBody>
                    <a:bodyPr/>
                    <a:lstStyle/>
                    <a:p>
                      <a:pPr algn="ctr"/>
                      <a:r>
                        <a:rPr lang="en-US" sz="2000" dirty="0"/>
                        <a:t>14.6%</a:t>
                      </a:r>
                    </a:p>
                  </a:txBody>
                  <a:tcPr marT="45730" marB="45730"/>
                </a:tc>
                <a:tc>
                  <a:txBody>
                    <a:bodyPr/>
                    <a:lstStyle/>
                    <a:p>
                      <a:pPr algn="ctr"/>
                      <a:r>
                        <a:rPr lang="en-US" sz="2000" dirty="0"/>
                        <a:t>77.1%</a:t>
                      </a:r>
                    </a:p>
                  </a:txBody>
                  <a:tcPr marT="45730" marB="45730"/>
                </a:tc>
                <a:tc>
                  <a:txBody>
                    <a:bodyPr/>
                    <a:lstStyle/>
                    <a:p>
                      <a:pPr algn="ctr"/>
                      <a:r>
                        <a:rPr lang="en-US" sz="2000" dirty="0"/>
                        <a:t>8.3%</a:t>
                      </a:r>
                    </a:p>
                  </a:txBody>
                  <a:tcPr marT="45730" marB="45730"/>
                </a:tc>
                <a:extLst>
                  <a:ext uri="{0D108BD9-81ED-4DB2-BD59-A6C34878D82A}">
                    <a16:rowId xmlns:a16="http://schemas.microsoft.com/office/drawing/2014/main" val="10005"/>
                  </a:ext>
                </a:extLst>
              </a:tr>
            </a:tbl>
          </a:graphicData>
        </a:graphic>
      </p:graphicFrame>
      <p:sp>
        <p:nvSpPr>
          <p:cNvPr id="16424" name="TextBox 4"/>
          <p:cNvSpPr txBox="1">
            <a:spLocks noChangeArrowheads="1"/>
          </p:cNvSpPr>
          <p:nvPr/>
        </p:nvSpPr>
        <p:spPr bwMode="auto">
          <a:xfrm>
            <a:off x="854075" y="5303838"/>
            <a:ext cx="7424738" cy="1200150"/>
          </a:xfrm>
          <a:prstGeom prst="rect">
            <a:avLst/>
          </a:prstGeom>
          <a:noFill/>
          <a:ln w="9525">
            <a:noFill/>
            <a:miter lim="800000"/>
            <a:headEnd/>
            <a:tailEnd/>
          </a:ln>
        </p:spPr>
        <p:txBody>
          <a:bodyPr>
            <a:spAutoFit/>
          </a:bodyPr>
          <a:lstStyle/>
          <a:p>
            <a:r>
              <a:rPr lang="en-US"/>
              <a:t>Source:  DHSS, DPH, Adult Tobacco Survey (ATS), 2010, which includes knowledge and attitude questions.  The ATS uses similar methodology to the BRFSS, but has a smaller sample.  It included a cell phone sample, but used standard weights.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90675"/>
            <a:ext cx="8229600" cy="4535488"/>
          </a:xfrm>
        </p:spPr>
        <p:txBody>
          <a:bodyPr/>
          <a:lstStyle/>
          <a:p>
            <a:pPr marL="0" indent="0" algn="ctr">
              <a:buFont typeface="Arial" charset="0"/>
              <a:buNone/>
              <a:defRPr/>
            </a:pPr>
            <a:endParaRPr lang="en-US" sz="3600" b="1" dirty="0"/>
          </a:p>
          <a:p>
            <a:pPr marL="0" indent="0" algn="ctr">
              <a:buFont typeface="Arial" charset="0"/>
              <a:buNone/>
              <a:defRPr/>
            </a:pPr>
            <a:r>
              <a:rPr lang="en-US" sz="3600" b="1" dirty="0"/>
              <a:t>So….</a:t>
            </a:r>
          </a:p>
          <a:p>
            <a:pPr algn="ctr">
              <a:defRPr/>
            </a:pPr>
            <a:endParaRPr lang="en-US" sz="3600" b="1" dirty="0"/>
          </a:p>
          <a:p>
            <a:pPr marL="0" indent="0" algn="ctr">
              <a:buFont typeface="Arial" charset="0"/>
              <a:buNone/>
              <a:defRPr/>
            </a:pPr>
            <a:r>
              <a:rPr lang="en-US" sz="3600" b="1" dirty="0">
                <a:latin typeface="Arial" charset="0"/>
                <a:cs typeface="Arial" charset="0"/>
              </a:rPr>
              <a:t>This is good news right???</a:t>
            </a:r>
            <a:endParaRPr lang="en-US" sz="36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atin typeface="Arial" charset="0"/>
                <a:cs typeface="Arial" charset="0"/>
              </a:rPr>
              <a:t>Tobacco Industry Strategy Changes</a:t>
            </a:r>
          </a:p>
        </p:txBody>
      </p:sp>
      <p:sp>
        <p:nvSpPr>
          <p:cNvPr id="18435" name="Content Placeholder 2"/>
          <p:cNvSpPr>
            <a:spLocks noGrp="1"/>
          </p:cNvSpPr>
          <p:nvPr>
            <p:ph idx="1"/>
          </p:nvPr>
        </p:nvSpPr>
        <p:spPr/>
        <p:txBody>
          <a:bodyPr/>
          <a:lstStyle/>
          <a:p>
            <a:r>
              <a:rPr lang="en-US">
                <a:latin typeface="Arial" charset="0"/>
                <a:cs typeface="Arial" charset="0"/>
              </a:rPr>
              <a:t>Smoke-free Laws</a:t>
            </a:r>
          </a:p>
          <a:p>
            <a:r>
              <a:rPr lang="en-US">
                <a:latin typeface="Arial" charset="0"/>
                <a:cs typeface="Arial" charset="0"/>
              </a:rPr>
              <a:t>Cigarette Excise Taxes</a:t>
            </a:r>
          </a:p>
          <a:p>
            <a:r>
              <a:rPr lang="en-US">
                <a:latin typeface="Arial" charset="0"/>
                <a:cs typeface="Arial" charset="0"/>
              </a:rPr>
              <a:t>Heavy marketing to young adults</a:t>
            </a:r>
          </a:p>
          <a:p>
            <a:r>
              <a:rPr lang="en-US">
                <a:latin typeface="Arial" charset="0"/>
                <a:cs typeface="Arial" charset="0"/>
              </a:rPr>
              <a:t>BUT… they will fight an excise tax on other tobacco products.</a:t>
            </a:r>
          </a:p>
          <a:p>
            <a:endParaRPr lang="en-US">
              <a:latin typeface="Arial" charset="0"/>
              <a:cs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4294967295"/>
          </p:nvPr>
        </p:nvSpPr>
        <p:spPr>
          <a:xfrm>
            <a:off x="652463" y="2427288"/>
            <a:ext cx="8229600" cy="3306762"/>
          </a:xfrm>
        </p:spPr>
        <p:txBody>
          <a:bodyPr/>
          <a:lstStyle/>
          <a:p>
            <a:pPr lvl="2" eaLnBrk="1" hangingPunct="1"/>
            <a:r>
              <a:rPr lang="en-US">
                <a:latin typeface="Arial" charset="0"/>
                <a:cs typeface="Arial" charset="0"/>
              </a:rPr>
              <a:t>Any non-cigarette tobacco product</a:t>
            </a:r>
          </a:p>
          <a:p>
            <a:pPr lvl="3" eaLnBrk="1" hangingPunct="1"/>
            <a:r>
              <a:rPr lang="en-US">
                <a:latin typeface="Arial" charset="0"/>
                <a:cs typeface="Arial" charset="0"/>
              </a:rPr>
              <a:t>Cigars</a:t>
            </a:r>
          </a:p>
          <a:p>
            <a:pPr lvl="3" eaLnBrk="1" hangingPunct="1"/>
            <a:r>
              <a:rPr lang="en-US">
                <a:latin typeface="Arial" charset="0"/>
                <a:cs typeface="Arial" charset="0"/>
              </a:rPr>
              <a:t>Chewing tobacco</a:t>
            </a:r>
          </a:p>
          <a:p>
            <a:pPr lvl="3" eaLnBrk="1" hangingPunct="1"/>
            <a:r>
              <a:rPr lang="en-US">
                <a:latin typeface="Arial" charset="0"/>
                <a:cs typeface="Arial" charset="0"/>
              </a:rPr>
              <a:t>Snuff</a:t>
            </a:r>
          </a:p>
          <a:p>
            <a:pPr lvl="3" eaLnBrk="1" hangingPunct="1"/>
            <a:r>
              <a:rPr lang="en-US">
                <a:latin typeface="Arial" charset="0"/>
                <a:cs typeface="Arial" charset="0"/>
              </a:rPr>
              <a:t>Roll Your Own ( RYO)</a:t>
            </a:r>
          </a:p>
          <a:p>
            <a:pPr lvl="3" eaLnBrk="1" hangingPunct="1"/>
            <a:r>
              <a:rPr lang="en-US">
                <a:latin typeface="Arial" charset="0"/>
                <a:cs typeface="Arial" charset="0"/>
              </a:rPr>
              <a:t>Snus</a:t>
            </a:r>
          </a:p>
          <a:p>
            <a:pPr lvl="3" eaLnBrk="1" hangingPunct="1"/>
            <a:r>
              <a:rPr lang="en-US">
                <a:latin typeface="Arial" charset="0"/>
                <a:cs typeface="Arial" charset="0"/>
              </a:rPr>
              <a:t>Pipe tobacco</a:t>
            </a:r>
          </a:p>
          <a:p>
            <a:pPr lvl="3" eaLnBrk="1" hangingPunct="1"/>
            <a:r>
              <a:rPr lang="en-US">
                <a:latin typeface="Arial" charset="0"/>
                <a:cs typeface="Arial" charset="0"/>
              </a:rPr>
              <a:t>Cigarillos</a:t>
            </a:r>
          </a:p>
          <a:p>
            <a:pPr lvl="3" eaLnBrk="1" hangingPunct="1"/>
            <a:r>
              <a:rPr lang="en-US">
                <a:latin typeface="Arial" charset="0"/>
                <a:cs typeface="Arial" charset="0"/>
              </a:rPr>
              <a:t>Newer Products</a:t>
            </a:r>
          </a:p>
        </p:txBody>
      </p:sp>
      <p:sp>
        <p:nvSpPr>
          <p:cNvPr id="19459" name="Title 1"/>
          <p:cNvSpPr>
            <a:spLocks noGrp="1"/>
          </p:cNvSpPr>
          <p:nvPr>
            <p:ph type="title" idx="4294967295"/>
          </p:nvPr>
        </p:nvSpPr>
        <p:spPr>
          <a:xfrm>
            <a:off x="652463" y="1255713"/>
            <a:ext cx="8229600" cy="1219200"/>
          </a:xfrm>
        </p:spPr>
        <p:txBody>
          <a:bodyPr/>
          <a:lstStyle/>
          <a:p>
            <a:pPr eaLnBrk="1" hangingPunct="1"/>
            <a:r>
              <a:rPr lang="en-US">
                <a:latin typeface="Arial" charset="0"/>
                <a:cs typeface="Arial" charset="0"/>
              </a:rPr>
              <a:t>Other Tobacco Products  (OTP)</a:t>
            </a:r>
            <a:endParaRPr lang="en-US">
              <a:solidFill>
                <a:schemeClr val="tx2"/>
              </a:solidFill>
              <a:latin typeface="Arial" charset="0"/>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descr="snus_tinssmall1.jpg"/>
          <p:cNvPicPr>
            <a:picLocks noChangeAspect="1"/>
          </p:cNvPicPr>
          <p:nvPr/>
        </p:nvPicPr>
        <p:blipFill>
          <a:blip r:embed="rId3"/>
          <a:srcRect/>
          <a:stretch>
            <a:fillRect/>
          </a:stretch>
        </p:blipFill>
        <p:spPr bwMode="auto">
          <a:xfrm>
            <a:off x="3051175" y="1863725"/>
            <a:ext cx="3182938" cy="34925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descr="marlboro-snus-foil-packs.jpg"/>
          <p:cNvPicPr>
            <a:picLocks noChangeAspect="1"/>
          </p:cNvPicPr>
          <p:nvPr/>
        </p:nvPicPr>
        <p:blipFill>
          <a:blip r:embed="rId3"/>
          <a:srcRect/>
          <a:stretch>
            <a:fillRect/>
          </a:stretch>
        </p:blipFill>
        <p:spPr bwMode="auto">
          <a:xfrm>
            <a:off x="2624138" y="1971675"/>
            <a:ext cx="4227512" cy="3087688"/>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4294967295"/>
          </p:nvPr>
        </p:nvSpPr>
        <p:spPr bwMode="auto">
          <a:xfrm>
            <a:off x="0" y="6142038"/>
            <a:ext cx="2133600" cy="365125"/>
          </a:xfrm>
          <a:prstGeom prst="rect">
            <a:avLst/>
          </a:prstGeom>
          <a:noFill/>
          <a:ln>
            <a:miter lim="800000"/>
            <a:headEnd/>
            <a:tailEnd/>
          </a:ln>
        </p:spPr>
        <p:txBody>
          <a:bodyPr/>
          <a:lstStyle/>
          <a:p>
            <a:fld id="{6DBE4333-B19B-4625-B574-1A0F607B6858}" type="slidenum">
              <a:rPr lang="en-US"/>
              <a:pPr/>
              <a:t>18</a:t>
            </a:fld>
            <a:endParaRPr lang="en-US"/>
          </a:p>
        </p:txBody>
      </p:sp>
      <p:pic>
        <p:nvPicPr>
          <p:cNvPr id="22531" name="Picture 2" descr="C:\Users\dbrown\Pictures\Camel Orbs.jpg"/>
          <p:cNvPicPr>
            <a:picLocks noChangeAspect="1" noChangeArrowheads="1"/>
          </p:cNvPicPr>
          <p:nvPr/>
        </p:nvPicPr>
        <p:blipFill>
          <a:blip r:embed="rId3"/>
          <a:srcRect/>
          <a:stretch>
            <a:fillRect/>
          </a:stretch>
        </p:blipFill>
        <p:spPr bwMode="auto">
          <a:xfrm>
            <a:off x="2205038" y="1614488"/>
            <a:ext cx="3840162" cy="349567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dbrown\Pictures\Camel Dissolvables.jpg"/>
          <p:cNvPicPr>
            <a:picLocks noChangeAspect="1" noChangeArrowheads="1"/>
          </p:cNvPicPr>
          <p:nvPr/>
        </p:nvPicPr>
        <p:blipFill>
          <a:blip r:embed="rId3"/>
          <a:srcRect/>
          <a:stretch>
            <a:fillRect/>
          </a:stretch>
        </p:blipFill>
        <p:spPr bwMode="auto">
          <a:xfrm>
            <a:off x="1490663" y="1023938"/>
            <a:ext cx="6162675" cy="48101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nvGraphicFramePr>
        <p:xfrm>
          <a:off x="860103" y="445168"/>
          <a:ext cx="7513877" cy="5462338"/>
        </p:xfrm>
        <a:graphic>
          <a:graphicData uri="http://schemas.openxmlformats.org/drawingml/2006/chart">
            <c:chart xmlns:c="http://schemas.openxmlformats.org/drawingml/2006/chart" xmlns:r="http://schemas.openxmlformats.org/officeDocument/2006/relationships" r:id="rId2"/>
          </a:graphicData>
        </a:graphic>
      </p:graphicFrame>
      <p:sp>
        <p:nvSpPr>
          <p:cNvPr id="6147" name="TextBox 4"/>
          <p:cNvSpPr txBox="1">
            <a:spLocks noChangeArrowheads="1"/>
          </p:cNvSpPr>
          <p:nvPr/>
        </p:nvSpPr>
        <p:spPr bwMode="auto">
          <a:xfrm>
            <a:off x="1095375" y="5919788"/>
            <a:ext cx="7278688" cy="261937"/>
          </a:xfrm>
          <a:prstGeom prst="rect">
            <a:avLst/>
          </a:prstGeom>
          <a:noFill/>
          <a:ln w="9525">
            <a:noFill/>
            <a:miter lim="800000"/>
            <a:headEnd/>
            <a:tailEnd/>
          </a:ln>
        </p:spPr>
        <p:txBody>
          <a:bodyPr>
            <a:spAutoFit/>
          </a:bodyPr>
          <a:lstStyle/>
          <a:p>
            <a:pPr algn="ctr"/>
            <a:r>
              <a:rPr lang="en-US" sz="1100" i="1"/>
              <a:t>Source: Delaware Department of Education, Youth Risk Behavior Survey (YRBS), 1999-2009.</a:t>
            </a:r>
          </a:p>
        </p:txBody>
      </p:sp>
      <p:sp>
        <p:nvSpPr>
          <p:cNvPr id="6148" name="TextBox 5"/>
          <p:cNvSpPr txBox="1">
            <a:spLocks noChangeArrowheads="1"/>
          </p:cNvSpPr>
          <p:nvPr/>
        </p:nvSpPr>
        <p:spPr bwMode="auto">
          <a:xfrm>
            <a:off x="901700" y="6223000"/>
            <a:ext cx="7616825" cy="430213"/>
          </a:xfrm>
          <a:prstGeom prst="rect">
            <a:avLst/>
          </a:prstGeom>
          <a:noFill/>
          <a:ln w="9525">
            <a:noFill/>
            <a:miter lim="800000"/>
            <a:headEnd/>
            <a:tailEnd/>
          </a:ln>
        </p:spPr>
        <p:txBody>
          <a:bodyPr>
            <a:spAutoFit/>
          </a:bodyPr>
          <a:lstStyle/>
          <a:p>
            <a:r>
              <a:rPr lang="en-US" sz="1100"/>
              <a:t>* Current smoking = any smoking during past month</a:t>
            </a:r>
          </a:p>
          <a:p>
            <a:r>
              <a:rPr lang="en-US" sz="1100"/>
              <a:t>** Regular smoking = smoking 20+ days of past month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descr="_ABC9705.jpg"/>
          <p:cNvPicPr>
            <a:picLocks noChangeAspect="1"/>
          </p:cNvPicPr>
          <p:nvPr/>
        </p:nvPicPr>
        <p:blipFill>
          <a:blip r:embed="rId3"/>
          <a:srcRect/>
          <a:stretch>
            <a:fillRect/>
          </a:stretch>
        </p:blipFill>
        <p:spPr bwMode="auto">
          <a:xfrm>
            <a:off x="1371600" y="1143000"/>
            <a:ext cx="6400800" cy="45720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2.timesdispatch.com/mgmedia/image/400/0/131216/marlboro_smokeless_tobacco_sticks_back_viewgif/"/>
          <p:cNvPicPr>
            <a:picLocks noChangeAspect="1" noChangeArrowheads="1"/>
          </p:cNvPicPr>
          <p:nvPr/>
        </p:nvPicPr>
        <p:blipFill>
          <a:blip r:embed="rId3"/>
          <a:srcRect/>
          <a:stretch>
            <a:fillRect/>
          </a:stretch>
        </p:blipFill>
        <p:spPr bwMode="auto">
          <a:xfrm>
            <a:off x="2684463" y="2478088"/>
            <a:ext cx="4429125" cy="2779712"/>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a:stretch>
            <a:fillRect/>
          </a:stretch>
        </p:blipFill>
        <p:spPr bwMode="auto">
          <a:xfrm>
            <a:off x="1579563" y="1446213"/>
            <a:ext cx="6138862" cy="460375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847725" y="1601788"/>
            <a:ext cx="7096125" cy="4110037"/>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p:txBody>
          <a:bodyPr/>
          <a:lstStyle/>
          <a:p>
            <a:pPr algn="ctr">
              <a:lnSpc>
                <a:spcPct val="80000"/>
              </a:lnSpc>
              <a:spcAft>
                <a:spcPct val="65000"/>
              </a:spcAft>
              <a:buSzPct val="75000"/>
              <a:buFont typeface="Arial" charset="0"/>
              <a:buNone/>
            </a:pPr>
            <a:r>
              <a:rPr lang="en-US" sz="2400" b="1">
                <a:latin typeface="Arial" charset="0"/>
                <a:cs typeface="Arial" charset="0"/>
              </a:rPr>
              <a:t>We </a:t>
            </a:r>
          </a:p>
          <a:p>
            <a:pPr algn="ctr">
              <a:lnSpc>
                <a:spcPct val="80000"/>
              </a:lnSpc>
              <a:spcAft>
                <a:spcPct val="65000"/>
              </a:spcAft>
              <a:buSzPct val="75000"/>
              <a:buFont typeface="Arial" charset="0"/>
              <a:buNone/>
            </a:pPr>
            <a:r>
              <a:rPr lang="en-US" sz="2400" b="1">
                <a:latin typeface="Arial" charset="0"/>
                <a:cs typeface="Arial" charset="0"/>
              </a:rPr>
              <a:t>Become</a:t>
            </a:r>
          </a:p>
          <a:p>
            <a:pPr algn="ctr">
              <a:lnSpc>
                <a:spcPct val="80000"/>
              </a:lnSpc>
              <a:spcAft>
                <a:spcPct val="65000"/>
              </a:spcAft>
              <a:buSzPct val="75000"/>
              <a:buFont typeface="Arial" charset="0"/>
              <a:buNone/>
            </a:pPr>
            <a:r>
              <a:rPr lang="en-US" sz="2400" b="1">
                <a:latin typeface="Arial" charset="0"/>
                <a:cs typeface="Arial" charset="0"/>
              </a:rPr>
              <a:t> the </a:t>
            </a:r>
          </a:p>
          <a:p>
            <a:pPr algn="ctr">
              <a:lnSpc>
                <a:spcPct val="80000"/>
              </a:lnSpc>
              <a:spcAft>
                <a:spcPct val="65000"/>
              </a:spcAft>
              <a:buSzPct val="75000"/>
              <a:buFont typeface="Arial" charset="0"/>
              <a:buNone/>
            </a:pPr>
            <a:r>
              <a:rPr lang="en-US" sz="2400" b="1">
                <a:latin typeface="Arial" charset="0"/>
                <a:cs typeface="Arial" charset="0"/>
              </a:rPr>
              <a:t>Watchdogs!</a:t>
            </a:r>
          </a:p>
        </p:txBody>
      </p:sp>
      <p:sp>
        <p:nvSpPr>
          <p:cNvPr id="28675" name="Slide Number Placeholder 4"/>
          <p:cNvSpPr>
            <a:spLocks noGrp="1"/>
          </p:cNvSpPr>
          <p:nvPr>
            <p:ph type="sldNum" sz="quarter" idx="12"/>
          </p:nvPr>
        </p:nvSpPr>
        <p:spPr bwMode="auto">
          <a:noFill/>
          <a:ln>
            <a:miter lim="800000"/>
            <a:headEnd/>
            <a:tailEnd/>
          </a:ln>
        </p:spPr>
        <p:txBody>
          <a:bodyPr/>
          <a:lstStyle/>
          <a:p>
            <a:fld id="{26D95244-F035-4C1F-AB78-BA01B3393648}" type="slidenum">
              <a:rPr lang="en-US" smtClean="0"/>
              <a:pPr/>
              <a:t>24</a:t>
            </a:fld>
            <a:endParaRPr lang="en-US"/>
          </a:p>
        </p:txBody>
      </p:sp>
      <p:sp>
        <p:nvSpPr>
          <p:cNvPr id="28676" name="Text Box 3"/>
          <p:cNvSpPr txBox="1">
            <a:spLocks noChangeArrowheads="1"/>
          </p:cNvSpPr>
          <p:nvPr/>
        </p:nvSpPr>
        <p:spPr bwMode="auto">
          <a:xfrm>
            <a:off x="0" y="1357313"/>
            <a:ext cx="9144000" cy="1384300"/>
          </a:xfrm>
          <a:prstGeom prst="rect">
            <a:avLst/>
          </a:prstGeom>
          <a:noFill/>
          <a:ln w="9525">
            <a:noFill/>
            <a:miter lim="800000"/>
            <a:headEnd/>
            <a:tailEnd/>
          </a:ln>
        </p:spPr>
        <p:txBody>
          <a:bodyPr>
            <a:spAutoFit/>
          </a:bodyPr>
          <a:lstStyle/>
          <a:p>
            <a:pPr algn="ctr" eaLnBrk="0" hangingPunct="0">
              <a:spcBef>
                <a:spcPct val="50000"/>
              </a:spcBef>
            </a:pPr>
            <a:r>
              <a:rPr lang="en-US" sz="3600" b="1"/>
              <a:t>Our Role</a:t>
            </a:r>
          </a:p>
          <a:p>
            <a:pPr algn="ctr" eaLnBrk="0" hangingPunct="0">
              <a:spcBef>
                <a:spcPct val="50000"/>
              </a:spcBef>
            </a:pPr>
            <a:endParaRPr lang="en-US" sz="3200" b="1"/>
          </a:p>
        </p:txBody>
      </p:sp>
      <p:pic>
        <p:nvPicPr>
          <p:cNvPr id="28677" name="Picture 5" descr="C:\Documents and Settings\ESward.ALANEWYORK\Local Settings\Temporary Internet Files\Content.IE5\2XSBFT9I\MPj04310180000[1].jpg"/>
          <p:cNvPicPr>
            <a:picLocks noChangeAspect="1" noChangeArrowheads="1"/>
          </p:cNvPicPr>
          <p:nvPr/>
        </p:nvPicPr>
        <p:blipFill>
          <a:blip r:embed="rId3"/>
          <a:srcRect/>
          <a:stretch>
            <a:fillRect/>
          </a:stretch>
        </p:blipFill>
        <p:spPr bwMode="auto">
          <a:xfrm>
            <a:off x="5964238" y="1828800"/>
            <a:ext cx="2743200" cy="27432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idx="4294967295"/>
          </p:nvPr>
        </p:nvSpPr>
        <p:spPr>
          <a:xfrm>
            <a:off x="439738" y="1849438"/>
            <a:ext cx="8229600" cy="3657600"/>
          </a:xfrm>
        </p:spPr>
        <p:txBody>
          <a:bodyPr/>
          <a:lstStyle/>
          <a:p>
            <a:pPr algn="ctr" eaLnBrk="1" hangingPunct="1"/>
            <a:br>
              <a:rPr lang="en-US" sz="1600">
                <a:latin typeface="Verdana" pitchFamily="34" charset="0"/>
                <a:cs typeface="Arial" charset="0"/>
              </a:rPr>
            </a:br>
            <a:r>
              <a:rPr lang="en-US" sz="1600">
                <a:latin typeface="Verdana" pitchFamily="34" charset="0"/>
                <a:cs typeface="Arial" charset="0"/>
              </a:rPr>
              <a:t>We will breathe easier when the air in every</a:t>
            </a:r>
            <a:br>
              <a:rPr lang="en-US" sz="1600">
                <a:latin typeface="Verdana" pitchFamily="34" charset="0"/>
                <a:cs typeface="Arial" charset="0"/>
              </a:rPr>
            </a:br>
            <a:r>
              <a:rPr lang="en-US" sz="1600">
                <a:latin typeface="Verdana" pitchFamily="34" charset="0"/>
                <a:cs typeface="Arial" charset="0"/>
              </a:rPr>
              <a:t>American community is clean and healthy.</a:t>
            </a:r>
            <a:br>
              <a:rPr lang="en-US" sz="1600">
                <a:latin typeface="Verdana" pitchFamily="34" charset="0"/>
                <a:cs typeface="Arial" charset="0"/>
              </a:rPr>
            </a:br>
            <a:br>
              <a:rPr lang="en-US" sz="1600">
                <a:latin typeface="Verdana" pitchFamily="34" charset="0"/>
                <a:cs typeface="Arial" charset="0"/>
              </a:rPr>
            </a:br>
            <a:r>
              <a:rPr lang="en-US" sz="1600">
                <a:latin typeface="Verdana" pitchFamily="34" charset="0"/>
                <a:cs typeface="Arial" charset="0"/>
              </a:rPr>
              <a:t> We will breathe easier when people are free from the addictive</a:t>
            </a:r>
            <a:br>
              <a:rPr lang="en-US" sz="1600">
                <a:latin typeface="Verdana" pitchFamily="34" charset="0"/>
                <a:cs typeface="Arial" charset="0"/>
              </a:rPr>
            </a:br>
            <a:r>
              <a:rPr lang="en-US" sz="1600">
                <a:latin typeface="Verdana" pitchFamily="34" charset="0"/>
                <a:cs typeface="Arial" charset="0"/>
              </a:rPr>
              <a:t>grip of cigarettes and the debilitating effects of lung disease. </a:t>
            </a:r>
            <a:br>
              <a:rPr lang="en-US" sz="1600">
                <a:latin typeface="Verdana" pitchFamily="34" charset="0"/>
                <a:cs typeface="Arial" charset="0"/>
              </a:rPr>
            </a:br>
            <a:br>
              <a:rPr lang="en-US" sz="1600">
                <a:latin typeface="Verdana" pitchFamily="34" charset="0"/>
                <a:cs typeface="Arial" charset="0"/>
              </a:rPr>
            </a:br>
            <a:r>
              <a:rPr lang="en-US" sz="1600">
                <a:latin typeface="Verdana" pitchFamily="34" charset="0"/>
                <a:cs typeface="Arial" charset="0"/>
              </a:rPr>
              <a:t>We will breathe easier when the air in our public spaces and</a:t>
            </a:r>
            <a:br>
              <a:rPr lang="en-US" sz="1600">
                <a:latin typeface="Verdana" pitchFamily="34" charset="0"/>
                <a:cs typeface="Arial" charset="0"/>
              </a:rPr>
            </a:br>
            <a:r>
              <a:rPr lang="en-US" sz="1600">
                <a:latin typeface="Verdana" pitchFamily="34" charset="0"/>
                <a:cs typeface="Arial" charset="0"/>
              </a:rPr>
              <a:t>workplaces is clear of secondhand smoke.</a:t>
            </a:r>
            <a:br>
              <a:rPr lang="en-US" sz="1600">
                <a:latin typeface="Verdana" pitchFamily="34" charset="0"/>
                <a:cs typeface="Arial" charset="0"/>
              </a:rPr>
            </a:br>
            <a:br>
              <a:rPr lang="en-US" sz="1600">
                <a:latin typeface="Verdana" pitchFamily="34" charset="0"/>
                <a:cs typeface="Arial" charset="0"/>
              </a:rPr>
            </a:br>
            <a:r>
              <a:rPr lang="en-US" sz="1600">
                <a:latin typeface="Verdana" pitchFamily="34" charset="0"/>
                <a:cs typeface="Arial" charset="0"/>
              </a:rPr>
              <a:t>We will breathe easier when children no longer</a:t>
            </a:r>
            <a:br>
              <a:rPr lang="en-US" sz="1600">
                <a:latin typeface="Verdana" pitchFamily="34" charset="0"/>
                <a:cs typeface="Arial" charset="0"/>
              </a:rPr>
            </a:br>
            <a:r>
              <a:rPr lang="en-US" sz="1600">
                <a:latin typeface="Verdana" pitchFamily="34" charset="0"/>
                <a:cs typeface="Arial" charset="0"/>
              </a:rPr>
              <a:t>battle airborne poisons or fear an asthma attack. </a:t>
            </a:r>
            <a:br>
              <a:rPr lang="en-US" sz="1600" b="1" i="1">
                <a:latin typeface="Verdana" pitchFamily="34" charset="0"/>
                <a:cs typeface="Arial" charset="0"/>
              </a:rPr>
            </a:br>
            <a:br>
              <a:rPr lang="en-US" sz="1600" b="1" i="1">
                <a:latin typeface="Verdana" pitchFamily="34" charset="0"/>
                <a:cs typeface="Arial" charset="0"/>
              </a:rPr>
            </a:br>
            <a:r>
              <a:rPr lang="en-US" sz="1600" b="1" i="1">
                <a:latin typeface="Verdana" pitchFamily="34" charset="0"/>
                <a:cs typeface="Arial" charset="0"/>
              </a:rPr>
              <a:t>Until then, we are fighting for air.</a:t>
            </a:r>
            <a:br>
              <a:rPr lang="en-US" sz="1600">
                <a:latin typeface="Verdana" pitchFamily="34" charset="0"/>
                <a:cs typeface="Arial" charset="0"/>
              </a:rPr>
            </a:br>
            <a:endParaRPr lang="en-US" sz="1600">
              <a:latin typeface="Verdana" pitchFamily="34" charset="0"/>
              <a:cs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nvGraphicFramePr>
        <p:xfrm>
          <a:off x="247650" y="715628"/>
          <a:ext cx="8648700" cy="56673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295275"/>
            <a:ext cx="8229600" cy="1143000"/>
          </a:xfrm>
        </p:spPr>
        <p:txBody>
          <a:bodyPr>
            <a:normAutofit fontScale="90000"/>
          </a:bodyPr>
          <a:lstStyle/>
          <a:p>
            <a:pPr>
              <a:defRPr/>
            </a:pPr>
            <a:r>
              <a:rPr lang="en-US" dirty="0">
                <a:solidFill>
                  <a:schemeClr val="bg2">
                    <a:lumMod val="25000"/>
                  </a:schemeClr>
                </a:solidFill>
              </a:rPr>
              <a:t>DE H.S. “Current Smoking” </a:t>
            </a:r>
            <a:r>
              <a:rPr lang="en-US" i="1" dirty="0">
                <a:solidFill>
                  <a:schemeClr val="bg2">
                    <a:lumMod val="25000"/>
                  </a:schemeClr>
                </a:solidFill>
              </a:rPr>
              <a:t>x</a:t>
            </a:r>
            <a:r>
              <a:rPr lang="en-US" dirty="0">
                <a:solidFill>
                  <a:schemeClr val="bg2">
                    <a:lumMod val="25000"/>
                  </a:schemeClr>
                </a:solidFill>
              </a:rPr>
              <a:t> Race, Ethnicity</a:t>
            </a:r>
          </a:p>
        </p:txBody>
      </p:sp>
      <p:graphicFrame>
        <p:nvGraphicFramePr>
          <p:cNvPr id="8195" name="Content Placeholder 3"/>
          <p:cNvGraphicFramePr>
            <a:graphicFrameLocks noGrp="1"/>
          </p:cNvGraphicFramePr>
          <p:nvPr>
            <p:ph idx="1"/>
          </p:nvPr>
        </p:nvGraphicFramePr>
        <p:xfrm>
          <a:off x="334963" y="1141413"/>
          <a:ext cx="8331200" cy="4819650"/>
        </p:xfrm>
        <a:graphic>
          <a:graphicData uri="http://schemas.openxmlformats.org/presentationml/2006/ole">
            <mc:AlternateContent xmlns:mc="http://schemas.openxmlformats.org/markup-compatibility/2006">
              <mc:Choice xmlns:v="urn:schemas-microsoft-com:vml" Requires="v">
                <p:oleObj spid="_x0000_s8195" r:id="rId2" imgW="8327858" imgH="4822354" progId="Excel.Chart.8">
                  <p:embed/>
                </p:oleObj>
              </mc:Choice>
              <mc:Fallback>
                <p:oleObj r:id="rId2" imgW="8327858" imgH="4822354" progId="Excel.Chart.8">
                  <p:embed/>
                  <p:pic>
                    <p:nvPicPr>
                      <p:cNvPr id="0" name="Content Placeholder 3"/>
                      <p:cNvPicPr>
                        <a:picLocks noGrp="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963" y="1141413"/>
                        <a:ext cx="8331200" cy="4819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196" name="TextBox 4"/>
          <p:cNvSpPr txBox="1">
            <a:spLocks noChangeArrowheads="1"/>
          </p:cNvSpPr>
          <p:nvPr/>
        </p:nvSpPr>
        <p:spPr bwMode="auto">
          <a:xfrm>
            <a:off x="877888" y="6186488"/>
            <a:ext cx="4964112" cy="461962"/>
          </a:xfrm>
          <a:prstGeom prst="rect">
            <a:avLst/>
          </a:prstGeom>
          <a:noFill/>
          <a:ln w="9525">
            <a:noFill/>
            <a:miter lim="800000"/>
            <a:headEnd/>
            <a:tailEnd/>
          </a:ln>
        </p:spPr>
        <p:txBody>
          <a:bodyPr>
            <a:spAutoFit/>
          </a:bodyPr>
          <a:lstStyle/>
          <a:p>
            <a:r>
              <a:rPr lang="en-US" sz="1200" i="1"/>
              <a:t>Source:  Delaware Department of Education, Youth Risk Behavior Survey (YRBS), 2009.</a:t>
            </a:r>
          </a:p>
        </p:txBody>
      </p:sp>
      <p:sp>
        <p:nvSpPr>
          <p:cNvPr id="8197" name="TextBox 5"/>
          <p:cNvSpPr txBox="1">
            <a:spLocks noChangeArrowheads="1"/>
          </p:cNvSpPr>
          <p:nvPr/>
        </p:nvSpPr>
        <p:spPr bwMode="auto">
          <a:xfrm>
            <a:off x="920750" y="6596063"/>
            <a:ext cx="6616700" cy="261937"/>
          </a:xfrm>
          <a:prstGeom prst="rect">
            <a:avLst/>
          </a:prstGeom>
          <a:noFill/>
          <a:ln w="9525">
            <a:noFill/>
            <a:miter lim="800000"/>
            <a:headEnd/>
            <a:tailEnd/>
          </a:ln>
        </p:spPr>
        <p:txBody>
          <a:bodyPr>
            <a:spAutoFit/>
          </a:bodyPr>
          <a:lstStyle/>
          <a:p>
            <a:r>
              <a:rPr lang="en-US" sz="1100" i="1"/>
              <a:t>Current smoking = smoking on one or more of the past 30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44500" y="560388"/>
            <a:ext cx="8229600" cy="1143000"/>
          </a:xfrm>
        </p:spPr>
        <p:txBody>
          <a:bodyPr/>
          <a:lstStyle/>
          <a:p>
            <a:r>
              <a:rPr lang="en-US">
                <a:latin typeface="Arial" charset="0"/>
                <a:cs typeface="Arial" charset="0"/>
              </a:rPr>
              <a:t>Other Tobacco Products</a:t>
            </a:r>
          </a:p>
        </p:txBody>
      </p:sp>
      <p:graphicFrame>
        <p:nvGraphicFramePr>
          <p:cNvPr id="4" name="Content Placeholder 3"/>
          <p:cNvGraphicFramePr>
            <a:graphicFrameLocks noGrp="1"/>
          </p:cNvGraphicFramePr>
          <p:nvPr>
            <p:ph idx="1"/>
          </p:nvPr>
        </p:nvGraphicFramePr>
        <p:xfrm>
          <a:off x="444500" y="1982788"/>
          <a:ext cx="8229600" cy="3565525"/>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822813">
                <a:tc>
                  <a:txBody>
                    <a:bodyPr/>
                    <a:lstStyle/>
                    <a:p>
                      <a:r>
                        <a:rPr lang="en-US" sz="2400" dirty="0"/>
                        <a:t>2009 High School YRBS</a:t>
                      </a:r>
                    </a:p>
                  </a:txBody>
                  <a:tcPr marT="45712" marB="45712"/>
                </a:tc>
                <a:tc>
                  <a:txBody>
                    <a:bodyPr/>
                    <a:lstStyle/>
                    <a:p>
                      <a:pPr algn="ctr"/>
                      <a:r>
                        <a:rPr lang="en-US" sz="2400" dirty="0"/>
                        <a:t>All</a:t>
                      </a:r>
                      <a:r>
                        <a:rPr lang="en-US" sz="2400" baseline="0" dirty="0"/>
                        <a:t> Students</a:t>
                      </a:r>
                      <a:endParaRPr lang="en-US" sz="2400" dirty="0"/>
                    </a:p>
                  </a:txBody>
                  <a:tcPr marT="45712" marB="45712"/>
                </a:tc>
                <a:tc>
                  <a:txBody>
                    <a:bodyPr/>
                    <a:lstStyle/>
                    <a:p>
                      <a:pPr algn="ctr"/>
                      <a:r>
                        <a:rPr lang="en-US" sz="2400" dirty="0"/>
                        <a:t>Male</a:t>
                      </a:r>
                    </a:p>
                  </a:txBody>
                  <a:tcPr marT="45712" marB="45712"/>
                </a:tc>
                <a:tc>
                  <a:txBody>
                    <a:bodyPr/>
                    <a:lstStyle/>
                    <a:p>
                      <a:pPr algn="ctr"/>
                      <a:r>
                        <a:rPr lang="en-US" sz="2400" dirty="0"/>
                        <a:t>Female</a:t>
                      </a:r>
                    </a:p>
                  </a:txBody>
                  <a:tcPr marT="45712" marB="45712"/>
                </a:tc>
                <a:extLst>
                  <a:ext uri="{0D108BD9-81ED-4DB2-BD59-A6C34878D82A}">
                    <a16:rowId xmlns:a16="http://schemas.microsoft.com/office/drawing/2014/main" val="10000"/>
                  </a:ext>
                </a:extLst>
              </a:tr>
              <a:tr h="639966">
                <a:tc>
                  <a:txBody>
                    <a:bodyPr/>
                    <a:lstStyle/>
                    <a:p>
                      <a:r>
                        <a:rPr lang="en-US" sz="1800" dirty="0"/>
                        <a:t>Smoked Cigarettes Past Month</a:t>
                      </a:r>
                    </a:p>
                  </a:txBody>
                  <a:tcPr marT="45712" marB="45712"/>
                </a:tc>
                <a:tc>
                  <a:txBody>
                    <a:bodyPr/>
                    <a:lstStyle/>
                    <a:p>
                      <a:pPr algn="ctr"/>
                      <a:r>
                        <a:rPr lang="en-US" sz="2400" dirty="0"/>
                        <a:t>19%</a:t>
                      </a:r>
                    </a:p>
                  </a:txBody>
                  <a:tcPr marT="45712" marB="45712"/>
                </a:tc>
                <a:tc>
                  <a:txBody>
                    <a:bodyPr/>
                    <a:lstStyle/>
                    <a:p>
                      <a:pPr algn="ctr"/>
                      <a:r>
                        <a:rPr lang="en-US" sz="2400" dirty="0"/>
                        <a:t>18.7%</a:t>
                      </a:r>
                    </a:p>
                  </a:txBody>
                  <a:tcPr marT="45712" marB="45712"/>
                </a:tc>
                <a:tc>
                  <a:txBody>
                    <a:bodyPr/>
                    <a:lstStyle/>
                    <a:p>
                      <a:pPr algn="ctr"/>
                      <a:r>
                        <a:rPr lang="en-US" sz="2400" dirty="0"/>
                        <a:t>19.1%</a:t>
                      </a:r>
                    </a:p>
                  </a:txBody>
                  <a:tcPr marT="45712" marB="45712"/>
                </a:tc>
                <a:extLst>
                  <a:ext uri="{0D108BD9-81ED-4DB2-BD59-A6C34878D82A}">
                    <a16:rowId xmlns:a16="http://schemas.microsoft.com/office/drawing/2014/main" val="10001"/>
                  </a:ext>
                </a:extLst>
              </a:tr>
              <a:tr h="822813">
                <a:tc>
                  <a:txBody>
                    <a:bodyPr/>
                    <a:lstStyle/>
                    <a:p>
                      <a:r>
                        <a:rPr lang="en-US" sz="1600" dirty="0"/>
                        <a:t>Smoked Cigars,</a:t>
                      </a:r>
                      <a:r>
                        <a:rPr lang="en-US" sz="1600" baseline="0" dirty="0"/>
                        <a:t> Little Cigars or Cigarillos Past Month</a:t>
                      </a:r>
                      <a:endParaRPr lang="en-US" sz="1600" dirty="0"/>
                    </a:p>
                  </a:txBody>
                  <a:tcPr marT="45712" marB="45712"/>
                </a:tc>
                <a:tc>
                  <a:txBody>
                    <a:bodyPr/>
                    <a:lstStyle/>
                    <a:p>
                      <a:pPr algn="ctr"/>
                      <a:r>
                        <a:rPr lang="en-US" sz="2400" dirty="0"/>
                        <a:t>11.8%</a:t>
                      </a:r>
                    </a:p>
                  </a:txBody>
                  <a:tcPr marT="45712" marB="45712"/>
                </a:tc>
                <a:tc>
                  <a:txBody>
                    <a:bodyPr/>
                    <a:lstStyle/>
                    <a:p>
                      <a:pPr algn="ctr"/>
                      <a:r>
                        <a:rPr lang="en-US" sz="2400" dirty="0"/>
                        <a:t>14.5%</a:t>
                      </a:r>
                    </a:p>
                  </a:txBody>
                  <a:tcPr marT="45712" marB="45712"/>
                </a:tc>
                <a:tc>
                  <a:txBody>
                    <a:bodyPr/>
                    <a:lstStyle/>
                    <a:p>
                      <a:pPr algn="ctr"/>
                      <a:r>
                        <a:rPr lang="en-US" sz="2400" dirty="0"/>
                        <a:t>8.6%</a:t>
                      </a:r>
                    </a:p>
                  </a:txBody>
                  <a:tcPr marT="45712" marB="45712"/>
                </a:tc>
                <a:extLst>
                  <a:ext uri="{0D108BD9-81ED-4DB2-BD59-A6C34878D82A}">
                    <a16:rowId xmlns:a16="http://schemas.microsoft.com/office/drawing/2014/main" val="10002"/>
                  </a:ext>
                </a:extLst>
              </a:tr>
              <a:tr h="639966">
                <a:tc>
                  <a:txBody>
                    <a:bodyPr/>
                    <a:lstStyle/>
                    <a:p>
                      <a:r>
                        <a:rPr lang="en-US" sz="1800" dirty="0"/>
                        <a:t>Used Chew,</a:t>
                      </a:r>
                      <a:r>
                        <a:rPr lang="en-US" sz="1800" baseline="0" dirty="0"/>
                        <a:t> Snuff or Dip Past Month</a:t>
                      </a:r>
                      <a:endParaRPr lang="en-US" sz="1800" dirty="0"/>
                    </a:p>
                  </a:txBody>
                  <a:tcPr marT="45712" marB="45712"/>
                </a:tc>
                <a:tc>
                  <a:txBody>
                    <a:bodyPr/>
                    <a:lstStyle/>
                    <a:p>
                      <a:pPr algn="ctr"/>
                      <a:r>
                        <a:rPr kumimoji="0" lang="en-US" sz="2400" kern="1200" dirty="0">
                          <a:solidFill>
                            <a:schemeClr val="dk1"/>
                          </a:solidFill>
                          <a:latin typeface="+mn-lt"/>
                          <a:ea typeface="+mn-ea"/>
                          <a:cs typeface="+mn-cs"/>
                        </a:rPr>
                        <a:t>6.8%</a:t>
                      </a:r>
                    </a:p>
                  </a:txBody>
                  <a:tcPr marT="45712" marB="45712"/>
                </a:tc>
                <a:tc>
                  <a:txBody>
                    <a:bodyPr/>
                    <a:lstStyle/>
                    <a:p>
                      <a:pPr algn="ctr"/>
                      <a:r>
                        <a:rPr lang="en-US" sz="2400" dirty="0"/>
                        <a:t>10.4%</a:t>
                      </a:r>
                    </a:p>
                  </a:txBody>
                  <a:tcPr marT="45712" marB="45712"/>
                </a:tc>
                <a:tc>
                  <a:txBody>
                    <a:bodyPr/>
                    <a:lstStyle/>
                    <a:p>
                      <a:pPr algn="ctr"/>
                      <a:r>
                        <a:rPr lang="en-US" sz="2400" dirty="0"/>
                        <a:t>2.8%</a:t>
                      </a:r>
                    </a:p>
                  </a:txBody>
                  <a:tcPr marT="45712" marB="45712"/>
                </a:tc>
                <a:extLst>
                  <a:ext uri="{0D108BD9-81ED-4DB2-BD59-A6C34878D82A}">
                    <a16:rowId xmlns:a16="http://schemas.microsoft.com/office/drawing/2014/main" val="10003"/>
                  </a:ext>
                </a:extLst>
              </a:tr>
              <a:tr h="639966">
                <a:tc>
                  <a:txBody>
                    <a:bodyPr/>
                    <a:lstStyle/>
                    <a:p>
                      <a:r>
                        <a:rPr lang="en-US" sz="1800" b="1" dirty="0"/>
                        <a:t>Total Tobacco</a:t>
                      </a:r>
                      <a:r>
                        <a:rPr lang="en-US" sz="1800" b="1" baseline="0" dirty="0"/>
                        <a:t> Use</a:t>
                      </a:r>
                      <a:r>
                        <a:rPr lang="en-US" sz="1800" baseline="0" dirty="0"/>
                        <a:t> Past Month</a:t>
                      </a:r>
                      <a:endParaRPr lang="en-US" sz="1800" dirty="0"/>
                    </a:p>
                  </a:txBody>
                  <a:tcPr marT="45712" marB="45712"/>
                </a:tc>
                <a:tc>
                  <a:txBody>
                    <a:bodyPr/>
                    <a:lstStyle/>
                    <a:p>
                      <a:pPr marL="0" algn="ctr" rtl="0" eaLnBrk="1" latinLnBrk="0" hangingPunct="1"/>
                      <a:r>
                        <a:rPr kumimoji="0" lang="en-US" sz="2400" b="1" kern="1200" dirty="0">
                          <a:solidFill>
                            <a:schemeClr val="dk1"/>
                          </a:solidFill>
                          <a:latin typeface="+mn-lt"/>
                          <a:ea typeface="+mn-ea"/>
                          <a:cs typeface="+mn-cs"/>
                        </a:rPr>
                        <a:t>23.2%</a:t>
                      </a:r>
                    </a:p>
                  </a:txBody>
                  <a:tcPr marT="45712" marB="45712"/>
                </a:tc>
                <a:tc>
                  <a:txBody>
                    <a:bodyPr/>
                    <a:lstStyle/>
                    <a:p>
                      <a:pPr marL="0" algn="ctr" rtl="0" eaLnBrk="1" latinLnBrk="0" hangingPunct="1"/>
                      <a:r>
                        <a:rPr kumimoji="0" lang="en-US" sz="2400" b="1" kern="1200" dirty="0">
                          <a:solidFill>
                            <a:schemeClr val="dk1"/>
                          </a:solidFill>
                          <a:latin typeface="+mn-lt"/>
                          <a:ea typeface="+mn-ea"/>
                          <a:cs typeface="+mn-cs"/>
                        </a:rPr>
                        <a:t>25.1%</a:t>
                      </a:r>
                    </a:p>
                  </a:txBody>
                  <a:tcPr marT="45712" marB="45712"/>
                </a:tc>
                <a:tc>
                  <a:txBody>
                    <a:bodyPr/>
                    <a:lstStyle/>
                    <a:p>
                      <a:pPr marL="0" algn="ctr" rtl="0" eaLnBrk="1" latinLnBrk="0" hangingPunct="1"/>
                      <a:r>
                        <a:rPr kumimoji="0" lang="en-US" sz="2400" b="1" kern="1200" dirty="0">
                          <a:solidFill>
                            <a:schemeClr val="dk1"/>
                          </a:solidFill>
                          <a:latin typeface="+mn-lt"/>
                          <a:ea typeface="+mn-ea"/>
                          <a:cs typeface="+mn-cs"/>
                        </a:rPr>
                        <a:t>21.1%</a:t>
                      </a:r>
                    </a:p>
                  </a:txBody>
                  <a:tcPr marT="45712" marB="45712"/>
                </a:tc>
                <a:extLst>
                  <a:ext uri="{0D108BD9-81ED-4DB2-BD59-A6C34878D82A}">
                    <a16:rowId xmlns:a16="http://schemas.microsoft.com/office/drawing/2014/main" val="10004"/>
                  </a:ext>
                </a:extLst>
              </a:tr>
            </a:tbl>
          </a:graphicData>
        </a:graphic>
      </p:graphicFrame>
      <p:sp>
        <p:nvSpPr>
          <p:cNvPr id="9251" name="TextBox 4"/>
          <p:cNvSpPr txBox="1">
            <a:spLocks noChangeArrowheads="1"/>
          </p:cNvSpPr>
          <p:nvPr/>
        </p:nvSpPr>
        <p:spPr bwMode="auto">
          <a:xfrm>
            <a:off x="474663" y="5762625"/>
            <a:ext cx="5083175" cy="1016000"/>
          </a:xfrm>
          <a:prstGeom prst="rect">
            <a:avLst/>
          </a:prstGeom>
          <a:noFill/>
          <a:ln w="9525">
            <a:noFill/>
            <a:miter lim="800000"/>
            <a:headEnd/>
            <a:tailEnd/>
          </a:ln>
        </p:spPr>
        <p:txBody>
          <a:bodyPr>
            <a:spAutoFit/>
          </a:bodyPr>
          <a:lstStyle/>
          <a:p>
            <a:r>
              <a:rPr lang="en-US" sz="2000" b="1"/>
              <a:t>4.2</a:t>
            </a:r>
            <a:r>
              <a:rPr lang="en-US" sz="2000"/>
              <a:t>% of public high school students don’t smoke cigarettes, but use other tobacco products.</a:t>
            </a:r>
          </a:p>
        </p:txBody>
      </p:sp>
      <p:pic>
        <p:nvPicPr>
          <p:cNvPr id="9252" name="Picture 5" descr="snuspic.jpg"/>
          <p:cNvPicPr>
            <a:picLocks noChangeAspect="1"/>
          </p:cNvPicPr>
          <p:nvPr/>
        </p:nvPicPr>
        <p:blipFill>
          <a:blip r:embed="rId2"/>
          <a:srcRect/>
          <a:stretch>
            <a:fillRect/>
          </a:stretch>
        </p:blipFill>
        <p:spPr bwMode="auto">
          <a:xfrm>
            <a:off x="7046913" y="746125"/>
            <a:ext cx="1374775" cy="103187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noGrp="1"/>
          </p:cNvGraphicFramePr>
          <p:nvPr/>
        </p:nvGraphicFramePr>
        <p:xfrm>
          <a:off x="156723" y="872508"/>
          <a:ext cx="8417261" cy="550454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nvGraphicFramePr>
        <p:xfrm>
          <a:off x="235619" y="631407"/>
          <a:ext cx="8648700" cy="5667375"/>
        </p:xfrm>
        <a:graphic>
          <a:graphicData uri="http://schemas.openxmlformats.org/drawingml/2006/chart">
            <c:chart xmlns:c="http://schemas.openxmlformats.org/drawingml/2006/chart" xmlns:r="http://schemas.openxmlformats.org/officeDocument/2006/relationships" r:id="rId2"/>
          </a:graphicData>
        </a:graphic>
      </p:graphicFrame>
      <p:pic>
        <p:nvPicPr>
          <p:cNvPr id="11267" name="Picture 3" descr="C:\Documents and Settings\fred.breukelman\Local Settings\Temporary Internet Files\Content.IE5\LBENWV5C\MP900442765[1].jpg"/>
          <p:cNvPicPr>
            <a:picLocks noChangeAspect="1" noChangeArrowheads="1"/>
          </p:cNvPicPr>
          <p:nvPr/>
        </p:nvPicPr>
        <p:blipFill>
          <a:blip r:embed="rId3"/>
          <a:srcRect/>
          <a:stretch>
            <a:fillRect/>
          </a:stretch>
        </p:blipFill>
        <p:spPr bwMode="auto">
          <a:xfrm>
            <a:off x="7594600" y="304800"/>
            <a:ext cx="1208088" cy="804863"/>
          </a:xfrm>
          <a:prstGeom prst="rect">
            <a:avLst/>
          </a:prstGeom>
          <a:noFill/>
          <a:ln w="9525">
            <a:noFill/>
            <a:miter lim="800000"/>
            <a:headEnd/>
            <a:tailEnd/>
          </a:ln>
        </p:spPr>
      </p:pic>
      <p:pic>
        <p:nvPicPr>
          <p:cNvPr id="11268" name="Picture 5" descr="C:\Documents and Settings\fred.breukelman\Local Settings\Temporary Internet Files\Content.IE5\BQNG3KYT\MP900178063[1].jpg"/>
          <p:cNvPicPr>
            <a:picLocks noChangeAspect="1" noChangeArrowheads="1"/>
          </p:cNvPicPr>
          <p:nvPr/>
        </p:nvPicPr>
        <p:blipFill>
          <a:blip r:embed="rId4"/>
          <a:srcRect/>
          <a:stretch>
            <a:fillRect/>
          </a:stretch>
        </p:blipFill>
        <p:spPr bwMode="auto">
          <a:xfrm>
            <a:off x="4170363" y="263525"/>
            <a:ext cx="1035050" cy="690563"/>
          </a:xfrm>
          <a:prstGeom prst="rect">
            <a:avLst/>
          </a:prstGeom>
          <a:noFill/>
          <a:ln w="9525">
            <a:noFill/>
            <a:miter lim="800000"/>
            <a:headEnd/>
            <a:tailEnd/>
          </a:ln>
        </p:spPr>
      </p:pic>
      <p:pic>
        <p:nvPicPr>
          <p:cNvPr id="8" name="Picture 7" descr="light weights.jpg"/>
          <p:cNvPicPr>
            <a:picLocks noChangeAspect="1"/>
          </p:cNvPicPr>
          <p:nvPr/>
        </p:nvPicPr>
        <p:blipFill>
          <a:blip r:embed="rId5"/>
          <a:stretch>
            <a:fillRect/>
          </a:stretch>
        </p:blipFill>
        <p:spPr>
          <a:xfrm>
            <a:off x="293688" y="373063"/>
            <a:ext cx="928687" cy="1263650"/>
          </a:xfrm>
          <a:prstGeom prst="rect">
            <a:avLst/>
          </a:prstGeom>
          <a:ln>
            <a:solidFill>
              <a:schemeClr val="accent3">
                <a:lumMod val="40000"/>
                <a:lumOff val="60000"/>
              </a:schemeClr>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81013" y="1220788"/>
            <a:ext cx="8229600" cy="1219200"/>
          </a:xfrm>
        </p:spPr>
        <p:txBody>
          <a:bodyPr/>
          <a:lstStyle/>
          <a:p>
            <a:r>
              <a:rPr lang="en-US">
                <a:latin typeface="Arial" charset="0"/>
                <a:cs typeface="Arial" charset="0"/>
              </a:rPr>
              <a:t>Preliminary look at new data . . .</a:t>
            </a:r>
          </a:p>
        </p:txBody>
      </p:sp>
      <p:sp>
        <p:nvSpPr>
          <p:cNvPr id="12291" name="Content Placeholder 2"/>
          <p:cNvSpPr>
            <a:spLocks noGrp="1"/>
          </p:cNvSpPr>
          <p:nvPr>
            <p:ph idx="1"/>
          </p:nvPr>
        </p:nvSpPr>
        <p:spPr>
          <a:xfrm>
            <a:off x="504825" y="2332038"/>
            <a:ext cx="8229600" cy="4038600"/>
          </a:xfrm>
        </p:spPr>
        <p:txBody>
          <a:bodyPr/>
          <a:lstStyle/>
          <a:p>
            <a:r>
              <a:rPr lang="en-US">
                <a:latin typeface="Arial" charset="0"/>
                <a:cs typeface="Arial" charset="0"/>
              </a:rPr>
              <a:t>Indicates significant increases in adult cigarette smoking in 2010 and 2011 – especially among young adults 18-34.</a:t>
            </a:r>
          </a:p>
          <a:p>
            <a:r>
              <a:rPr lang="en-US" sz="2400">
                <a:latin typeface="Arial" charset="0"/>
                <a:cs typeface="Arial" charset="0"/>
              </a:rPr>
              <a:t>Some increase due to methodology changes – more accurate survey samples and weighting.</a:t>
            </a:r>
          </a:p>
          <a:p>
            <a:r>
              <a:rPr lang="en-US" sz="2400">
                <a:latin typeface="Arial" charset="0"/>
                <a:cs typeface="Arial" charset="0"/>
              </a:rPr>
              <a:t>Other possible explanations:</a:t>
            </a:r>
          </a:p>
          <a:p>
            <a:pPr lvl="1"/>
            <a:r>
              <a:rPr lang="en-US" sz="2000">
                <a:latin typeface="Arial" charset="0"/>
                <a:cs typeface="Arial" charset="0"/>
              </a:rPr>
              <a:t>Impact of recession (traditionally causes increase)</a:t>
            </a:r>
          </a:p>
          <a:p>
            <a:pPr lvl="1"/>
            <a:r>
              <a:rPr lang="en-US" sz="2000">
                <a:latin typeface="Arial" charset="0"/>
                <a:cs typeface="Arial" charset="0"/>
              </a:rPr>
              <a:t>Industry marketing to young adults</a:t>
            </a:r>
          </a:p>
          <a:p>
            <a:pPr lvl="1"/>
            <a:r>
              <a:rPr lang="en-US" sz="2000">
                <a:latin typeface="Arial" charset="0"/>
                <a:cs typeface="Arial" charset="0"/>
              </a:rPr>
              <a:t>Renewed glamorization of smoking by media &amp; role models</a:t>
            </a:r>
          </a:p>
          <a:p>
            <a:pPr lvl="1"/>
            <a:r>
              <a:rPr lang="en-US" sz="2000">
                <a:latin typeface="Arial" charset="0"/>
                <a:cs typeface="Arial" charset="0"/>
              </a:rPr>
              <a:t>Cuts in prevention funding</a:t>
            </a:r>
            <a:endParaRPr lang="en-US">
              <a:latin typeface="Arial" charset="0"/>
              <a:cs typeface="Arial" charset="0"/>
            </a:endParaRPr>
          </a:p>
          <a:p>
            <a:pPr lvl="1"/>
            <a:endParaRPr lang="en-US">
              <a:latin typeface="Arial" charset="0"/>
              <a:cs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a:xfrm>
            <a:off x="457200" y="1385888"/>
            <a:ext cx="8229600" cy="1219200"/>
          </a:xfrm>
        </p:spPr>
        <p:txBody>
          <a:bodyPr/>
          <a:lstStyle/>
          <a:p>
            <a:r>
              <a:rPr lang="en-US">
                <a:latin typeface="Arial" charset="0"/>
                <a:cs typeface="Arial" charset="0"/>
              </a:rPr>
              <a:t>Is smoking becoming a sign of youth rebellion again?</a:t>
            </a:r>
          </a:p>
        </p:txBody>
      </p:sp>
      <p:pic>
        <p:nvPicPr>
          <p:cNvPr id="13315" name="Content Placeholder 5" descr="151990-lady-gaga.jpg"/>
          <p:cNvPicPr>
            <a:picLocks noGrp="1" noChangeAspect="1"/>
          </p:cNvPicPr>
          <p:nvPr>
            <p:ph idx="1"/>
          </p:nvPr>
        </p:nvPicPr>
        <p:blipFill>
          <a:blip r:embed="rId2"/>
          <a:srcRect/>
          <a:stretch>
            <a:fillRect/>
          </a:stretch>
        </p:blipFill>
        <p:spPr>
          <a:xfrm rot="21175311">
            <a:off x="1727200" y="2890838"/>
            <a:ext cx="2292350" cy="3306762"/>
          </a:xfrm>
        </p:spPr>
      </p:pic>
      <p:sp>
        <p:nvSpPr>
          <p:cNvPr id="13316" name="TextBox 6"/>
          <p:cNvSpPr txBox="1">
            <a:spLocks noChangeArrowheads="1"/>
          </p:cNvSpPr>
          <p:nvPr/>
        </p:nvSpPr>
        <p:spPr bwMode="auto">
          <a:xfrm>
            <a:off x="4394200" y="3467100"/>
            <a:ext cx="3870325" cy="923925"/>
          </a:xfrm>
          <a:prstGeom prst="rect">
            <a:avLst/>
          </a:prstGeom>
          <a:noFill/>
          <a:ln w="9525">
            <a:noFill/>
            <a:miter lim="800000"/>
            <a:headEnd/>
            <a:tailEnd/>
          </a:ln>
        </p:spPr>
        <p:txBody>
          <a:bodyPr>
            <a:spAutoFit/>
          </a:bodyPr>
          <a:lstStyle/>
          <a:p>
            <a:r>
              <a:rPr lang="en-US"/>
              <a:t>Lady GaGa at the 2011 MTV Video Music Awards.  The audience cheered her smoking!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4169</TotalTime>
  <Words>1537</Words>
  <Application>Microsoft Office PowerPoint</Application>
  <PresentationFormat>On-screen Show (4:3)</PresentationFormat>
  <Paragraphs>186</Paragraphs>
  <Slides>25</Slides>
  <Notes>9</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0" baseType="lpstr">
      <vt:lpstr>Arial</vt:lpstr>
      <vt:lpstr>Calibri</vt:lpstr>
      <vt:lpstr>Verdana</vt:lpstr>
      <vt:lpstr>Office Theme</vt:lpstr>
      <vt:lpstr>Microsoft Excel Chart</vt:lpstr>
      <vt:lpstr>Trends in Tobacco Use</vt:lpstr>
      <vt:lpstr>PowerPoint Presentation</vt:lpstr>
      <vt:lpstr>PowerPoint Presentation</vt:lpstr>
      <vt:lpstr>DE H.S. “Current Smoking” x Race, Ethnicity</vt:lpstr>
      <vt:lpstr>Other Tobacco Products</vt:lpstr>
      <vt:lpstr>PowerPoint Presentation</vt:lpstr>
      <vt:lpstr>PowerPoint Presentation</vt:lpstr>
      <vt:lpstr>Preliminary look at new data . . .</vt:lpstr>
      <vt:lpstr>Is smoking becoming a sign of youth rebellion again?</vt:lpstr>
      <vt:lpstr>Second-Hand Smoke</vt:lpstr>
      <vt:lpstr>Other 2nd-Hand Smoke Exposure</vt:lpstr>
      <vt:lpstr>Attitudes About Other Products</vt:lpstr>
      <vt:lpstr>PowerPoint Presentation</vt:lpstr>
      <vt:lpstr>Tobacco Industry Strategy Changes</vt:lpstr>
      <vt:lpstr>Other Tobacco Products  (OTP)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We will breathe easier when the air in every American community is clean and healthy.   We will breathe easier when people are free from the addictive grip of cigarettes and the debilitating effects of lung disease.   We will breathe easier when the air in our public spaces and workplaces is clear of secondhand smoke.  We will breathe easier when children no longer battle airborne poisons or fear an asthma attack.   Until then, we are fighting for air. </vt:lpstr>
    </vt:vector>
  </TitlesOfParts>
  <Company>Red Deluxe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Martin Wilford</dc:creator>
  <cp:lastModifiedBy>Chris Marts</cp:lastModifiedBy>
  <cp:revision>423</cp:revision>
  <dcterms:created xsi:type="dcterms:W3CDTF">2008-10-31T19:56:21Z</dcterms:created>
  <dcterms:modified xsi:type="dcterms:W3CDTF">2021-05-19T15:25:05Z</dcterms:modified>
</cp:coreProperties>
</file>