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73" r:id="rId6"/>
    <p:sldId id="260" r:id="rId7"/>
    <p:sldId id="274"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38366" autoAdjust="0"/>
  </p:normalViewPr>
  <p:slideViewPr>
    <p:cSldViewPr>
      <p:cViewPr varScale="1">
        <p:scale>
          <a:sx n="25" d="100"/>
          <a:sy n="25" d="100"/>
        </p:scale>
        <p:origin x="-16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5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7A8C5-BE3A-4CF1-B632-18EBB3432E92}" type="datetimeFigureOut">
              <a:rPr lang="en-US" smtClean="0"/>
              <a:pPr/>
              <a:t>2/16/2012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806B2-323C-4136-884A-62F7F727E02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Introduction:</a:t>
            </a:r>
          </a:p>
          <a:p>
            <a:pPr lvl="0"/>
            <a:r>
              <a:rPr lang="en-US" sz="1200" kern="1200" dirty="0" smtClean="0">
                <a:solidFill>
                  <a:schemeClr val="tx1"/>
                </a:solidFill>
                <a:latin typeface="+mn-lt"/>
                <a:ea typeface="+mn-ea"/>
                <a:cs typeface="+mn-cs"/>
              </a:rPr>
              <a:t>It is a pleasure to have this opportunity, who I used to be, who I am now</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day will be full of data, so I will try to not overwhelm you with data, but I want to make you think, maybe even push you a little and make you uncomfortable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This will be a Retrospective, Comparison, and Prospective</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Pain and Palliative Care, Delaware currently has F, primarily because we don’t have enough capacity in Hospitals to care for all the patients that could qualify, although the measurement system for this is at odds with our local interpretation.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pain perspective, we only allow prescriptions for controlled substances to be valid for 7 days.  This is a barrier for some folks that might not be able to afford their prescriptions.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Also the issue that prescriptions can only be written for a 30 day supply.  This adds more barriers for folks that live at a distance from their physicians.</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 State lawmakers play a critical role in guaranteeing access to care through state-funded screening programs, Medicaid coverage for low-income populations, and the development of health benefit exchanges as outlined in the Affordable Care Act.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Breast and cervical cancer program nationwide only reaches 1 of 5 women that would be eligible.  </a:t>
            </a:r>
          </a:p>
          <a:p>
            <a:pPr lvl="0"/>
            <a:endParaRPr lang="en-US" sz="1200" b="1" u="sng"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rPr>
              <a:t>We can do better! </a:t>
            </a:r>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Prospective:</a:t>
            </a:r>
          </a:p>
          <a:p>
            <a:pPr lvl="0"/>
            <a:r>
              <a:rPr lang="en-US" sz="1200" kern="1200" dirty="0" smtClean="0">
                <a:solidFill>
                  <a:schemeClr val="tx1"/>
                </a:solidFill>
                <a:latin typeface="+mn-lt"/>
                <a:ea typeface="+mn-ea"/>
                <a:cs typeface="+mn-cs"/>
              </a:rPr>
              <a:t>State of the State address by Governor Markell:</a:t>
            </a:r>
          </a:p>
          <a:p>
            <a:pPr marL="228600" indent="-228600">
              <a:buAutoNum type="alphaLcPeriod"/>
            </a:pPr>
            <a:r>
              <a:rPr lang="en-US" sz="1200" kern="1200" dirty="0" smtClean="0">
                <a:solidFill>
                  <a:schemeClr val="tx1"/>
                </a:solidFill>
                <a:latin typeface="+mn-lt"/>
                <a:ea typeface="+mn-ea"/>
                <a:cs typeface="+mn-cs"/>
              </a:rPr>
              <a:t>The Governor proposed expanding a total ban on state agency</a:t>
            </a:r>
            <a:r>
              <a:rPr lang="en-US" sz="1200" kern="1200" baseline="0" dirty="0" smtClean="0">
                <a:solidFill>
                  <a:schemeClr val="tx1"/>
                </a:solidFill>
                <a:latin typeface="+mn-lt"/>
                <a:ea typeface="+mn-ea"/>
                <a:cs typeface="+mn-cs"/>
              </a:rPr>
              <a:t> campuses.  </a:t>
            </a:r>
            <a:r>
              <a:rPr lang="en-US" sz="1200" kern="1200" dirty="0" smtClean="0">
                <a:solidFill>
                  <a:schemeClr val="tx1"/>
                </a:solidFill>
                <a:latin typeface="+mn-lt"/>
                <a:ea typeface="+mn-ea"/>
                <a:cs typeface="+mn-cs"/>
              </a:rPr>
              <a:t>This would add to the smoke free acreage in DE.  Places like Astra Zeneca, Christiana Care, AI DuPont Hospital and theoretically all school property have already done this.  </a:t>
            </a:r>
          </a:p>
          <a:p>
            <a:pPr marL="228600" indent="-228600">
              <a:buNone/>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 The Governor is very concerned about our rising health care costs; Currently Delaware spends over $600 million for Medicaid to cover 200,000 lives.  If we could shift some of that to more prevention services, we would begin to see a decrease in overall costs within a year or two.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 The Governor proposed spending $13 million on bike and hiking trails.  One political leader remarked, Why in the world does DE need $13 million in bike trails?  I was hopeful that there would be lots of letters from health advocates explaining why we need this funding.  I have seen none.  This investment is not just an investment in the state’s recreation infrastructure, but also in the health infrastructure.  We have</a:t>
            </a:r>
            <a:r>
              <a:rPr lang="en-US" sz="1200" kern="1200" baseline="0" dirty="0" smtClean="0">
                <a:solidFill>
                  <a:schemeClr val="tx1"/>
                </a:solidFill>
                <a:latin typeface="+mn-lt"/>
                <a:ea typeface="+mn-ea"/>
                <a:cs typeface="+mn-cs"/>
              </a:rPr>
              <a:t> all seen</a:t>
            </a:r>
            <a:r>
              <a:rPr lang="en-US" sz="1200" kern="1200" dirty="0" smtClean="0">
                <a:solidFill>
                  <a:schemeClr val="tx1"/>
                </a:solidFill>
                <a:latin typeface="+mn-lt"/>
                <a:ea typeface="+mn-ea"/>
                <a:cs typeface="+mn-cs"/>
              </a:rPr>
              <a:t> the maps on obesity in this state and the lack of Physical Activity. </a:t>
            </a:r>
          </a:p>
          <a:p>
            <a:endParaRPr lang="en-US" sz="1200" b="1" u="sng"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Come on people, we need to make some noise here!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Emerging issues:</a:t>
            </a:r>
          </a:p>
          <a:p>
            <a:pPr lvl="0"/>
            <a:r>
              <a:rPr lang="en-US" sz="1200" kern="1200" dirty="0" smtClean="0">
                <a:solidFill>
                  <a:schemeClr val="tx1"/>
                </a:solidFill>
                <a:latin typeface="+mn-lt"/>
                <a:ea typeface="+mn-ea"/>
                <a:cs typeface="+mn-cs"/>
              </a:rPr>
              <a:t> - Need tax equity on tobacco products, known as Other tobacco products or OTPs. These alternative forms of tobacco are much lower priced, making them very affordable and desirable amongst the young people. Use of these products by our youth nationwide increased 15% between 2002 and 2009. Tobacco is coming in all sorts of new shapes and sizes.  If you see Deb Brown from the American Lung Association, ask her to show you her many samples of new and different products.  All of them aimed at your kids—tic tacs, Listerine sheets, flavors.  The tax on these products needs to be equal to that of cigarettes.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Medicaid coverage for cessation. We have been talking about this in our Tobacco and Other Risk factors committee for years.  There is a discrepancy in the business process.  The issue is if you go thru Medicaid you need prior authorization for cessation products but if you just call the quitline and don’t say you are a Medicaid patient, you can get the cessation tools for free.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E cigarettes - a nicotine delivery device.  Advocates still are not sure what position to take.  The need to be trained on the science about E cigarettes.  This trend needs to be watched very carefully.   </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sz="1200" kern="1200" dirty="0" smtClean="0">
                <a:solidFill>
                  <a:schemeClr val="tx1"/>
                </a:solidFill>
                <a:latin typeface="+mn-lt"/>
                <a:ea typeface="+mn-ea"/>
                <a:cs typeface="+mn-cs"/>
              </a:rPr>
              <a:t>Tanning beds - no child under 18 should ever be allowed to use a tanning bed unless it is with the express order of a physician.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Minnesota Cancer Surveillance System found a strong association between indoor tanning bed use and the occurrence of melanoma.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International Agency for Research on Cancer says that indoor tanning beds are a probable human carcinogen.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There are 10 states looking at banning the use by children under 18. California was the first state to pass this type of legislation.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West Virginia and North Carolina are actively pursuing similar legislation. Melanoma is the highest cause of cancer death in young woman 18-24.  </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Eliminating food deserts—</a:t>
            </a:r>
            <a:r>
              <a:rPr lang="en-US" sz="1200" b="0" kern="1200" dirty="0" smtClean="0">
                <a:solidFill>
                  <a:schemeClr val="tx1"/>
                </a:solidFill>
                <a:latin typeface="+mn-lt"/>
                <a:ea typeface="+mn-ea"/>
                <a:cs typeface="+mn-cs"/>
              </a:rPr>
              <a:t>an</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area without full service grocery stores and access to healthy foods, rural and inner city.  This is an issue in rural and urban areas.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It is fascinating to see the map for Delaware and see where this is an issue.  Some areas of Sussex County and inner city Wilmington are areas to watch.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Utah, their Wisewoman Program provides low income and underinsured and uninsured women with chronic disease risk factor screening, lifestyle intervention and referral to include: BP, Cholesterol, diabetes, tobacco cessation, lifestyle counseling, healthy cooking, as well as breast, cervical and colon screening.  Something for our Screening for Life program to consider</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Connecticut is conducting a statewide survey and focus groups to identify the unmet educational needs of their health professional around palliative and end of life care.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need to carefully monitor breast cancer screening data.  We don’t want to this to get like vaccines; where people figure they don’t need it.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need to stay up with technology changes, for example the all payer claims database will allow us to better track and understand the impact of screening compliance and treatment protocols on survivorship and quality of life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looking at disparities, as we celebrate the elimination of health disparity in colon cancer, we need to really think thru how we can tackle the nutritional disparities in our communities and as well as access to safe physical activity venues.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 big question for the future, as we find more and more treatment for cancer becoming more individualized; is how will we deal with access, availability and affordability issues and keep them in balance.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As we begin to shift care from in hospital to out-patient, how do we determine reimbursement formulas, and how do we prepare family members to serve as caregivers for their loved ones. </a:t>
            </a:r>
          </a:p>
          <a:p>
            <a:pPr lvl="0"/>
            <a:r>
              <a:rPr lang="en-US" sz="1200" kern="1200" dirty="0" smtClean="0">
                <a:solidFill>
                  <a:schemeClr val="tx1"/>
                </a:solidFill>
                <a:latin typeface="+mn-lt"/>
                <a:ea typeface="+mn-ea"/>
                <a:cs typeface="+mn-cs"/>
              </a:rPr>
              <a:t>	What will be the needs of the cancer survivors going forward? </a:t>
            </a:r>
          </a:p>
          <a:p>
            <a:pPr lvl="0"/>
            <a:r>
              <a:rPr lang="en-US" sz="1200" kern="1200" dirty="0" smtClean="0">
                <a:solidFill>
                  <a:schemeClr val="tx1"/>
                </a:solidFill>
                <a:latin typeface="+mn-lt"/>
                <a:ea typeface="+mn-ea"/>
                <a:cs typeface="+mn-cs"/>
              </a:rPr>
              <a:t>	How do we ensure that we have enough health care professionals that are prepared and able to 	provide the care needed by our population? </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is a need for a change in our model</a:t>
            </a:r>
            <a:r>
              <a:rPr lang="en-US" sz="1200" kern="1200" baseline="0" dirty="0" smtClean="0">
                <a:solidFill>
                  <a:schemeClr val="tx1"/>
                </a:solidFill>
                <a:latin typeface="+mn-lt"/>
                <a:ea typeface="+mn-ea"/>
                <a:cs typeface="+mn-cs"/>
              </a:rPr>
              <a:t> – take </a:t>
            </a:r>
            <a:r>
              <a:rPr lang="en-US" sz="1200" kern="1200" dirty="0" smtClean="0">
                <a:solidFill>
                  <a:schemeClr val="tx1"/>
                </a:solidFill>
                <a:latin typeface="+mn-lt"/>
                <a:ea typeface="+mn-ea"/>
                <a:cs typeface="+mn-cs"/>
              </a:rPr>
              <a:t>for example dentistry in the 1950s, when I was a kid, people had lots of cavities.  Unfortunately many folks had no teeth by time they were 60, but there were dentists that were there to treat those in need.  Thankfully today, my grandchildren have no cavities.  Dentists are in the business of prevention: fluoride, floss, cleaning treatments, gum repair.  The philosophical model changed, the reimbursement system changed, public policy to fluoridate water, the public’s expectations have changed.  We need to create the same kind of model and expectations around cancer prevention.</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There is a need for coordination and cooperation.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have a proliferation of councils, coalitions, and funds, but does anyone know who, what and how many organizations there are or what they do?  There is the DCC, IMPACT, HEAL, Council on Health Promotion/Disease Prevention, DE Prevention Network, and the new Governor’s Council on Faith based organizations.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Does anyone really know where all the money for prevention is in the state?  The money comes from many sources and goes into many silos.  What could happen if we brought everyone involved into one room at one time and shared what we were doing and how much funding we had and from what source?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At our last Tobacco and Other Risk Factor Committee meeting, we learned that the Boys and Girls Club have received funding from a federal grant to work in the Dover community on substance abuse. Could we perhaps use the funds available more efficiently and effectively?  For example, AstraZeneca</a:t>
            </a:r>
            <a:r>
              <a:rPr lang="en-US" sz="1200" kern="1200" baseline="0" dirty="0" smtClean="0">
                <a:solidFill>
                  <a:schemeClr val="tx1"/>
                </a:solidFill>
                <a:latin typeface="+mn-lt"/>
                <a:ea typeface="+mn-ea"/>
                <a:cs typeface="+mn-cs"/>
              </a:rPr>
              <a:t> (AZ)</a:t>
            </a:r>
            <a:r>
              <a:rPr lang="en-US" sz="1200" kern="1200" dirty="0" smtClean="0">
                <a:solidFill>
                  <a:schemeClr val="tx1"/>
                </a:solidFill>
                <a:latin typeface="+mn-lt"/>
                <a:ea typeface="+mn-ea"/>
                <a:cs typeface="+mn-cs"/>
              </a:rPr>
              <a:t> and United Way (UW) have come together in a 5 year initiative to equip young people in the state with the resources and tools to grow up healthy and successful.  They have 3.4 million dollars.  Has anyone in this room been involved?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Is anyone talking about nutrition, physical activity, tobacco control, immunizations for cervical cancer prevention with these folks? </a:t>
            </a:r>
          </a:p>
          <a:p>
            <a:pPr lvl="0"/>
            <a:endParaRPr lang="en-US"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Stone Soup story.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We need Coordination, Cooperation, Transparency and commitment from all the folds included in any “WE!”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So, as I close, I want to issue one last challenge to each of you. I want to remind each of us of the updated guidelines on nutrition and physical activity for cancer prevention from the ACS:</a:t>
            </a:r>
          </a:p>
          <a:p>
            <a:pPr lvl="0"/>
            <a:r>
              <a:rPr lang="en-US" sz="1200" kern="1200" dirty="0" smtClean="0">
                <a:solidFill>
                  <a:schemeClr val="tx1"/>
                </a:solidFill>
                <a:latin typeface="+mn-lt"/>
                <a:ea typeface="+mn-ea"/>
                <a:cs typeface="+mn-cs"/>
              </a:rPr>
              <a:t>Achieve and maintain a healthy weight throughout life—be as lean as possible.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For those that are overweight or obese, losing even a small amount of weight makes a difference and is a place to start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Adopt a physically active lifestyle, by limiting sedentary behavior and engaging in moderate to intense activity throughout the week</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Eating a diet with includes lots of fruits and veggies, whole grains and  limits processed and red meats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And limit alcohol consumption, which for us women is 1 drink (that is five ounces of wine or one beer), two for men a day.  And you can’t save them up for the weekend.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Thanks to the entire Tobacco and Other Risk Factors Subcommittee for their brainstorming and input and Fred Gatto.</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Special thanks to Eileen McGrath and Jeanne </a:t>
            </a:r>
            <a:r>
              <a:rPr lang="en-US" sz="1200" kern="1200" dirty="0" err="1" smtClean="0">
                <a:solidFill>
                  <a:schemeClr val="tx1"/>
                </a:solidFill>
                <a:latin typeface="+mn-lt"/>
                <a:ea typeface="+mn-ea"/>
                <a:cs typeface="+mn-cs"/>
              </a:rPr>
              <a:t>Chiquione</a:t>
            </a:r>
            <a:r>
              <a:rPr lang="en-US" sz="1200" kern="1200" dirty="0" smtClean="0">
                <a:solidFill>
                  <a:schemeClr val="tx1"/>
                </a:solidFill>
                <a:latin typeface="+mn-lt"/>
                <a:ea typeface="+mn-ea"/>
                <a:cs typeface="+mn-cs"/>
              </a:rPr>
              <a:t> from ACS for their assistance in getting my facts right</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 came on the scene on August 17, 1987, 25 years ago.</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At that time Mike Castle was the Governor and Tom Carper was our Congressman.</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Delaware was number 2 in cancer mortality, only after Washington DC, today we are 12</a:t>
            </a:r>
            <a:r>
              <a:rPr lang="en-US" sz="1200" kern="1200" baseline="30000" dirty="0" smtClean="0">
                <a:solidFill>
                  <a:schemeClr val="tx1"/>
                </a:solidFill>
                <a:latin typeface="+mn-lt"/>
                <a:ea typeface="+mn-ea"/>
                <a:cs typeface="+mn-cs"/>
              </a:rPr>
              <a:t>th.    </a:t>
            </a:r>
          </a:p>
          <a:p>
            <a:pPr lvl="0"/>
            <a:endParaRPr lang="en-US" sz="1200" kern="1200" baseline="300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Adult Smoking rates was about 25%</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There</a:t>
            </a:r>
            <a:r>
              <a:rPr lang="en-US" sz="1200" kern="1200" baseline="0" dirty="0" smtClean="0">
                <a:solidFill>
                  <a:schemeClr val="tx1"/>
                </a:solidFill>
                <a:latin typeface="+mn-lt"/>
                <a:ea typeface="+mn-ea"/>
                <a:cs typeface="+mn-cs"/>
              </a:rPr>
              <a:t> were </a:t>
            </a:r>
            <a:r>
              <a:rPr lang="en-US" sz="1200" kern="1200" dirty="0" smtClean="0">
                <a:solidFill>
                  <a:schemeClr val="tx1"/>
                </a:solidFill>
                <a:latin typeface="+mn-lt"/>
                <a:ea typeface="+mn-ea"/>
                <a:cs typeface="+mn-cs"/>
              </a:rPr>
              <a:t>vending machines everywhere, including Legislative Hall.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Cigarettes were given away for free.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Dover Downs was full of smoke!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American Cancer Society was here to help</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At that time, there was no:</a:t>
            </a:r>
          </a:p>
          <a:p>
            <a:pPr lvl="0"/>
            <a:r>
              <a:rPr lang="en-US" sz="1200" kern="1200" dirty="0" smtClean="0">
                <a:solidFill>
                  <a:schemeClr val="tx1"/>
                </a:solidFill>
                <a:latin typeface="+mn-lt"/>
                <a:ea typeface="+mn-ea"/>
                <a:cs typeface="+mn-cs"/>
              </a:rPr>
              <a:t>No, Breast and Cervical program- Screening for Life</a:t>
            </a:r>
          </a:p>
          <a:p>
            <a:pPr lvl="0"/>
            <a:r>
              <a:rPr lang="en-US" sz="1200" kern="1200" dirty="0" smtClean="0">
                <a:solidFill>
                  <a:schemeClr val="tx1"/>
                </a:solidFill>
                <a:latin typeface="+mn-lt"/>
                <a:ea typeface="+mn-ea"/>
                <a:cs typeface="+mn-cs"/>
              </a:rPr>
              <a:t>No, Mammography Van</a:t>
            </a:r>
          </a:p>
          <a:p>
            <a:pPr lvl="0"/>
            <a:r>
              <a:rPr lang="en-US" sz="1200" kern="1200" dirty="0" smtClean="0">
                <a:solidFill>
                  <a:schemeClr val="tx1"/>
                </a:solidFill>
                <a:latin typeface="+mn-lt"/>
                <a:ea typeface="+mn-ea"/>
                <a:cs typeface="+mn-cs"/>
              </a:rPr>
              <a:t>No, Federal Breast Cancer Treatment Program </a:t>
            </a:r>
          </a:p>
          <a:p>
            <a:pPr lvl="0"/>
            <a:r>
              <a:rPr lang="en-US" sz="1200" kern="1200" dirty="0" smtClean="0">
                <a:solidFill>
                  <a:schemeClr val="tx1"/>
                </a:solidFill>
                <a:latin typeface="+mn-lt"/>
                <a:ea typeface="+mn-ea"/>
                <a:cs typeface="+mn-cs"/>
              </a:rPr>
              <a:t>No, Smoke Free Air Legislation </a:t>
            </a:r>
          </a:p>
          <a:p>
            <a:pPr lvl="0"/>
            <a:r>
              <a:rPr lang="en-US" sz="1200" kern="1200" dirty="0" smtClean="0">
                <a:solidFill>
                  <a:schemeClr val="tx1"/>
                </a:solidFill>
                <a:latin typeface="+mn-lt"/>
                <a:ea typeface="+mn-ea"/>
                <a:cs typeface="+mn-cs"/>
              </a:rPr>
              <a:t>No, Insurance coverage for Mammography, colon, prostate, cervix</a:t>
            </a:r>
          </a:p>
          <a:p>
            <a:pPr lvl="0"/>
            <a:r>
              <a:rPr lang="en-US" sz="1200" kern="1200" dirty="0" smtClean="0">
                <a:solidFill>
                  <a:schemeClr val="tx1"/>
                </a:solidFill>
                <a:latin typeface="+mn-lt"/>
                <a:ea typeface="+mn-ea"/>
                <a:cs typeface="+mn-cs"/>
              </a:rPr>
              <a:t>No Mammography quality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 North American Association</a:t>
            </a:r>
            <a:r>
              <a:rPr lang="en-US" sz="1200" kern="1200" baseline="0" dirty="0" smtClean="0">
                <a:solidFill>
                  <a:schemeClr val="tx1"/>
                </a:solidFill>
                <a:latin typeface="+mn-lt"/>
                <a:ea typeface="+mn-ea"/>
                <a:cs typeface="+mn-cs"/>
              </a:rPr>
              <a:t> of Cancer Central Registries (NAA</a:t>
            </a:r>
            <a:r>
              <a:rPr lang="en-US" sz="1200" kern="1200" dirty="0" smtClean="0">
                <a:solidFill>
                  <a:schemeClr val="tx1"/>
                </a:solidFill>
                <a:latin typeface="+mn-lt"/>
                <a:ea typeface="+mn-ea"/>
                <a:cs typeface="+mn-cs"/>
              </a:rPr>
              <a:t>CCR) Gold rating for Cancer Registry</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Cigarette</a:t>
            </a:r>
            <a:r>
              <a:rPr lang="en-US" dirty="0" smtClean="0"/>
              <a:t> tax was </a:t>
            </a:r>
            <a:r>
              <a:rPr lang="en-US" dirty="0" smtClean="0">
                <a:solidFill>
                  <a:srgbClr val="FF0000"/>
                </a:solidFill>
              </a:rPr>
              <a:t>$.14</a:t>
            </a:r>
            <a:r>
              <a:rPr lang="en-US" baseline="0" dirty="0" smtClean="0">
                <a:solidFill>
                  <a:srgbClr val="FF0000"/>
                </a:solidFill>
              </a:rPr>
              <a:t> - </a:t>
            </a:r>
            <a:r>
              <a:rPr lang="en-US" dirty="0" smtClean="0">
                <a:solidFill>
                  <a:srgbClr val="FF0000"/>
                </a:solidFill>
              </a:rPr>
              <a:t> </a:t>
            </a:r>
            <a:r>
              <a:rPr lang="en-US" dirty="0" smtClean="0"/>
              <a:t>now it is $1.60 and slightly above the national average.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let’s remember that there are a lot of states like VA where the tax is only .30 per/pack or Louisiana at .36 per/pack. </a:t>
            </a:r>
            <a:endParaRPr lang="en-US" dirty="0" smtClean="0"/>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No, Smoke Free properties, like schools and casinos</a:t>
            </a:r>
          </a:p>
          <a:p>
            <a:pPr lvl="0"/>
            <a:r>
              <a:rPr lang="en-US" sz="1200" kern="1200" dirty="0" smtClean="0">
                <a:solidFill>
                  <a:schemeClr val="tx1"/>
                </a:solidFill>
                <a:latin typeface="+mn-lt"/>
                <a:ea typeface="+mn-ea"/>
                <a:cs typeface="+mn-cs"/>
              </a:rPr>
              <a:t>No, Helen F. Graham Cancer Center or Tunnell Cancer Center</a:t>
            </a:r>
          </a:p>
          <a:p>
            <a:pPr lvl="0"/>
            <a:r>
              <a:rPr lang="en-US" sz="1200" kern="1200" dirty="0" smtClean="0">
                <a:solidFill>
                  <a:schemeClr val="tx1"/>
                </a:solidFill>
                <a:latin typeface="+mn-lt"/>
                <a:ea typeface="+mn-ea"/>
                <a:cs typeface="+mn-cs"/>
              </a:rPr>
              <a:t>No, Nurse Navigators</a:t>
            </a:r>
          </a:p>
          <a:p>
            <a:pPr lvl="0"/>
            <a:r>
              <a:rPr lang="en-US" sz="1200" kern="1200" dirty="0" smtClean="0">
                <a:solidFill>
                  <a:schemeClr val="tx1"/>
                </a:solidFill>
                <a:latin typeface="+mn-lt"/>
                <a:ea typeface="+mn-ea"/>
                <a:cs typeface="+mn-cs"/>
              </a:rPr>
              <a:t>No, Colon cancer screening program</a:t>
            </a:r>
          </a:p>
          <a:p>
            <a:pPr lvl="0"/>
            <a:r>
              <a:rPr lang="en-US" sz="1200" kern="1200" dirty="0" smtClean="0">
                <a:solidFill>
                  <a:schemeClr val="tx1"/>
                </a:solidFill>
                <a:latin typeface="+mn-lt"/>
                <a:ea typeface="+mn-ea"/>
                <a:cs typeface="+mn-cs"/>
              </a:rPr>
              <a:t>No, insurance coverage for routine care during clinical trial</a:t>
            </a:r>
          </a:p>
          <a:p>
            <a:pPr lvl="0"/>
            <a:r>
              <a:rPr lang="en-US" sz="1200" kern="1200" dirty="0" smtClean="0">
                <a:solidFill>
                  <a:schemeClr val="tx1"/>
                </a:solidFill>
                <a:latin typeface="+mn-lt"/>
                <a:ea typeface="+mn-ea"/>
                <a:cs typeface="+mn-cs"/>
              </a:rPr>
              <a:t>No, Delaware Cancer Treatment Program </a:t>
            </a:r>
          </a:p>
          <a:p>
            <a:pPr lvl="0"/>
            <a:r>
              <a:rPr lang="en-US" sz="1200" kern="1200" dirty="0" smtClean="0">
                <a:solidFill>
                  <a:schemeClr val="tx1"/>
                </a:solidFill>
                <a:latin typeface="+mn-lt"/>
                <a:ea typeface="+mn-ea"/>
                <a:cs typeface="+mn-cs"/>
              </a:rPr>
              <a:t>No, Delaware Quitline and no youth programs for keeping kids from smoking</a:t>
            </a:r>
          </a:p>
          <a:p>
            <a:pPr lvl="0"/>
            <a:r>
              <a:rPr lang="en-US" sz="1200" kern="1200" dirty="0" smtClean="0">
                <a:solidFill>
                  <a:schemeClr val="tx1"/>
                </a:solidFill>
                <a:latin typeface="+mn-lt"/>
                <a:ea typeface="+mn-ea"/>
                <a:cs typeface="+mn-cs"/>
              </a:rPr>
              <a:t>No, media awareness campaigns about smoking, although at the moment there is less funding than there used to be</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Smoke Free Class of 2000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ACS CAN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IMPACT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Kick Butts Generation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Cancer Consortium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Delaware Breast Cancer Coalition (DBCC)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Biden Breast Initiative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Cancer Care Connection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 Pain Initiative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State Chamber’s Health Advocates program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Cancer Support Community (Wellness Community)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 HEAL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Governor’s Council on Lifestyle and Fitness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LT Governor’s Challenge</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DelaWell</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Center for Health Promotion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News Journal Tuesday Health Section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 probably some that I have missed)</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In time we have learned to advocate,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have provided support services,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have created policies,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have created financial investments, and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have created world class treatment facilities that attract world class talent to decrease the burden of cancer in Delaware.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So where has that gotten us?  </a:t>
            </a: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Comparison:</a:t>
            </a:r>
          </a:p>
          <a:p>
            <a:r>
              <a:rPr lang="en-US" sz="1200" kern="1200" dirty="0" smtClean="0">
                <a:solidFill>
                  <a:schemeClr val="tx1"/>
                </a:solidFill>
                <a:latin typeface="+mn-lt"/>
                <a:ea typeface="+mn-ea"/>
                <a:cs typeface="+mn-cs"/>
              </a:rPr>
              <a:t>How do we stack up against some of the other states:</a:t>
            </a:r>
          </a:p>
          <a:p>
            <a:pPr lvl="0"/>
            <a:r>
              <a:rPr lang="en-US" sz="1200" kern="1200" dirty="0" smtClean="0">
                <a:solidFill>
                  <a:schemeClr val="tx1"/>
                </a:solidFill>
                <a:latin typeface="+mn-lt"/>
                <a:ea typeface="+mn-ea"/>
                <a:cs typeface="+mn-cs"/>
              </a:rPr>
              <a:t>American Lung Association gave Delaware an A, B and 2 Cs in their latest State of Tobacco Control Report, 10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edition.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 for smoke free air, </a:t>
            </a:r>
          </a:p>
          <a:p>
            <a:pPr lvl="0"/>
            <a:r>
              <a:rPr lang="en-US" sz="1200" kern="1200" dirty="0" smtClean="0">
                <a:solidFill>
                  <a:schemeClr val="tx1"/>
                </a:solidFill>
                <a:latin typeface="+mn-lt"/>
                <a:ea typeface="+mn-ea"/>
                <a:cs typeface="+mn-cs"/>
              </a:rPr>
              <a:t>B for tobacco prevention, </a:t>
            </a:r>
          </a:p>
          <a:p>
            <a:pPr lvl="0"/>
            <a:r>
              <a:rPr lang="en-US" sz="1200" kern="1200" dirty="0" smtClean="0">
                <a:solidFill>
                  <a:schemeClr val="tx1"/>
                </a:solidFill>
                <a:latin typeface="+mn-lt"/>
                <a:ea typeface="+mn-ea"/>
                <a:cs typeface="+mn-cs"/>
              </a:rPr>
              <a:t>C for cessation coverage and </a:t>
            </a:r>
          </a:p>
          <a:p>
            <a:pPr lvl="0"/>
            <a:r>
              <a:rPr lang="en-US" sz="1200" kern="1200" dirty="0" smtClean="0">
                <a:solidFill>
                  <a:schemeClr val="tx1"/>
                </a:solidFill>
                <a:latin typeface="+mn-lt"/>
                <a:ea typeface="+mn-ea"/>
                <a:cs typeface="+mn-cs"/>
              </a:rPr>
              <a:t>C for cigarette tax.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Tobacco kills 1,200 people a year in Delaware.  The CDC recommends we spend $13.9 mil on tobacco; Delaware’s tobacco prevention is $9 million. The only two states that fund tobacco control above the recommended CDC level are North Dakota and Alaska.  Delaware is about 59.5%.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If all the states maintained the suggested target funding levels, we would see 5 million fewer smokers.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An interesting point to ponder is that since the Master Settlement Agreement began, the tobacco industry has increased their marketing dollars by 85%.  In other words, the tobacco industry spends 25 times more than all states spend combined.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can’t afford to let a dollar of what we are doing here in Delaware be lost.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Tax is $1.60 and only 15% of wholesale price for other tobacco products.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Deb Brown, CEO for our regional American Lung Association said, “Delaware has done a fairly good job and has made substantial progress, but we still have some work to do.”</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Regionally, tobacco tax is quite a bit higher than Delaware’s at $1.60 (20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place).  Currently New Jersey $2.70  Pennsylvania is at  $1.60 and Maryland is at $2, but it is good chance that it will go to $3 and they will be significantly increasing their tax on other tobacco products. </a:t>
            </a:r>
          </a:p>
          <a:p>
            <a:pPr lv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E806B2-323C-4136-884A-62F7F727E02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E42F4B9-5F5F-465C-B627-BB4796416628}" type="datetime1">
              <a:rPr lang="en-US" smtClean="0"/>
              <a:pPr/>
              <a:t>2/16/2012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50F52F7C-8879-4E9B-9C3D-9665BE158DA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77E3F9-196C-46EE-A095-88F09D60B6AC}" type="datetime1">
              <a:rPr lang="en-US" smtClean="0"/>
              <a:pPr/>
              <a:t>2/16/2012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52F7C-8879-4E9B-9C3D-9665BE158D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0DC33E-9EE6-48A6-B9EB-BE4163C79209}" type="datetime1">
              <a:rPr lang="en-US" smtClean="0"/>
              <a:pPr/>
              <a:t>2/16/2012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52F7C-8879-4E9B-9C3D-9665BE158D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D8113D-8233-427B-8130-73A37DCF45CA}" type="datetime1">
              <a:rPr lang="en-US" smtClean="0"/>
              <a:pPr/>
              <a:t>2/16/2012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52F7C-8879-4E9B-9C3D-9665BE158D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FDC88E8-0D79-465C-AA1F-1913E2E48740}" type="datetime1">
              <a:rPr lang="en-US" smtClean="0"/>
              <a:pPr/>
              <a:t>2/16/2012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F52F7C-8879-4E9B-9C3D-9665BE158DA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A11C21-6EAD-4994-B24F-E53EB220D9AD}" type="datetime1">
              <a:rPr lang="en-US" smtClean="0"/>
              <a:pPr/>
              <a:t>2/16/2012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F52F7C-8879-4E9B-9C3D-9665BE158D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B1C8A6-A157-4A45-9903-354333DA0AD7}" type="datetime1">
              <a:rPr lang="en-US" smtClean="0"/>
              <a:pPr/>
              <a:t>2/16/2012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F52F7C-8879-4E9B-9C3D-9665BE158DA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4AA18E-12B9-4D15-8A75-E838DE0C0555}" type="datetime1">
              <a:rPr lang="en-US" smtClean="0"/>
              <a:pPr/>
              <a:t>2/16/2012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F52F7C-8879-4E9B-9C3D-9665BE158D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4A77D-BCEE-43F4-9A95-E2B2382DEACF}" type="datetime1">
              <a:rPr lang="en-US" smtClean="0"/>
              <a:pPr/>
              <a:t>2/16/2012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F52F7C-8879-4E9B-9C3D-9665BE158D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E81665D-1DBE-4CA5-88EA-363D4038636F}" type="datetime1">
              <a:rPr lang="en-US" smtClean="0"/>
              <a:pPr/>
              <a:t>2/16/2012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F52F7C-8879-4E9B-9C3D-9665BE158D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7D2395-AF17-4F25-A683-E36D6505BFC1}" type="datetime1">
              <a:rPr lang="en-US" smtClean="0"/>
              <a:pPr/>
              <a:t>2/16/2012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0F52F7C-8879-4E9B-9C3D-9665BE158DA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C9BD8E-3175-4F1B-8A2E-DC11A24549D0}" type="datetime1">
              <a:rPr lang="en-US" smtClean="0"/>
              <a:pPr/>
              <a:t>2/16/2012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0F52F7C-8879-4E9B-9C3D-9665BE158DA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rxlist.com/script/main/hp.asp" TargetMode="External"/><Relationship Id="rId7" Type="http://schemas.openxmlformats.org/officeDocument/2006/relationships/hyperlink" Target="http://bikedel.blogspot.com/2011/05/delaware-senate-passes-walkable.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bikede.org/WBD/GovernorMarkell2.jpg" TargetMode="Externa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hyperlink" Target="http://tobaccoproducts.org/images/0/0d/AllOfThem.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naaccr.org/Certification/CertificationLevels.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ssets.flavorwire.com/wp-content/uploads/2011/11/1-Frieke+Janssens_7_B.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chool-clipart.com/cgi-bin/admin.pl?do=license_image&amp;image_number=0511-0808-1211-172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Putting it all in Perspective</a:t>
            </a:r>
            <a:endParaRPr lang="en-US" dirty="0"/>
          </a:p>
        </p:txBody>
      </p:sp>
      <p:sp>
        <p:nvSpPr>
          <p:cNvPr id="3" name="Subtitle 2"/>
          <p:cNvSpPr>
            <a:spLocks noGrp="1"/>
          </p:cNvSpPr>
          <p:nvPr>
            <p:ph type="subTitle" idx="1"/>
          </p:nvPr>
        </p:nvSpPr>
        <p:spPr/>
        <p:txBody>
          <a:bodyPr/>
          <a:lstStyle/>
          <a:p>
            <a:pPr algn="l"/>
            <a:r>
              <a:rPr lang="en-US" dirty="0" smtClean="0"/>
              <a:t>Random Thoughts from a Has Been</a:t>
            </a:r>
            <a:endParaRPr lang="en-US" dirty="0"/>
          </a:p>
        </p:txBody>
      </p:sp>
      <p:sp>
        <p:nvSpPr>
          <p:cNvPr id="4" name="Slide Number Placeholder 3"/>
          <p:cNvSpPr>
            <a:spLocks noGrp="1"/>
          </p:cNvSpPr>
          <p:nvPr>
            <p:ph type="sldNum" sz="quarter" idx="12"/>
          </p:nvPr>
        </p:nvSpPr>
        <p:spPr/>
        <p:txBody>
          <a:bodyPr/>
          <a:lstStyle/>
          <a:p>
            <a:fld id="{50F52F7C-8879-4E9B-9C3D-9665BE158DA2}"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&amp; Palliative Care 	</a:t>
            </a:r>
            <a:endParaRPr lang="en-US" dirty="0"/>
          </a:p>
        </p:txBody>
      </p:sp>
      <p:sp>
        <p:nvSpPr>
          <p:cNvPr id="3" name="Content Placeholder 2"/>
          <p:cNvSpPr>
            <a:spLocks noGrp="1"/>
          </p:cNvSpPr>
          <p:nvPr>
            <p:ph idx="1"/>
          </p:nvPr>
        </p:nvSpPr>
        <p:spPr>
          <a:xfrm>
            <a:off x="457200" y="1935480"/>
            <a:ext cx="5181600" cy="4389120"/>
          </a:xfrm>
        </p:spPr>
        <p:txBody>
          <a:bodyPr>
            <a:normAutofit lnSpcReduction="10000"/>
          </a:bodyPr>
          <a:lstStyle/>
          <a:p>
            <a:r>
              <a:rPr lang="en-US" dirty="0" smtClean="0"/>
              <a:t>Delaware lacks hospital capacity to care for all patients </a:t>
            </a:r>
          </a:p>
          <a:p>
            <a:r>
              <a:rPr lang="en-US" dirty="0" smtClean="0"/>
              <a:t>Controlled substance prescriptions for pain are only valid for seven days, this is a barrier for our patients</a:t>
            </a:r>
          </a:p>
          <a:p>
            <a:r>
              <a:rPr lang="en-US" dirty="0" smtClean="0"/>
              <a:t>Prescriptions can only be written for a thirty day supply, adding one more barrier to our patients</a:t>
            </a:r>
          </a:p>
          <a:p>
            <a:pPr>
              <a:buNone/>
            </a:pPr>
            <a:endParaRPr lang="en-US" dirty="0" smtClean="0"/>
          </a:p>
          <a:p>
            <a:pPr>
              <a:buNone/>
            </a:pPr>
            <a:r>
              <a:rPr lang="en-US" dirty="0" smtClean="0"/>
              <a:t> </a:t>
            </a:r>
            <a:endParaRPr lang="en-US" dirty="0"/>
          </a:p>
        </p:txBody>
      </p:sp>
      <p:pic>
        <p:nvPicPr>
          <p:cNvPr id="35842" name="Picture 2" descr="Thumbnail of prescription pad"/>
          <p:cNvPicPr>
            <a:picLocks noChangeAspect="1" noChangeArrowheads="1"/>
          </p:cNvPicPr>
          <p:nvPr/>
        </p:nvPicPr>
        <p:blipFill>
          <a:blip r:embed="rId3" cstate="print"/>
          <a:srcRect/>
          <a:stretch>
            <a:fillRect/>
          </a:stretch>
        </p:blipFill>
        <p:spPr bwMode="auto">
          <a:xfrm>
            <a:off x="6324600" y="1600200"/>
            <a:ext cx="2352465" cy="1476376"/>
          </a:xfrm>
          <a:prstGeom prst="rect">
            <a:avLst/>
          </a:prstGeom>
          <a:noFill/>
        </p:spPr>
      </p:pic>
      <p:pic>
        <p:nvPicPr>
          <p:cNvPr id="35844" name="Picture 4" descr="Collage of Photos of Prescription Drug Misuse"/>
          <p:cNvPicPr>
            <a:picLocks noChangeAspect="1" noChangeArrowheads="1"/>
          </p:cNvPicPr>
          <p:nvPr/>
        </p:nvPicPr>
        <p:blipFill>
          <a:blip r:embed="rId4" cstate="print"/>
          <a:srcRect/>
          <a:stretch>
            <a:fillRect/>
          </a:stretch>
        </p:blipFill>
        <p:spPr bwMode="auto">
          <a:xfrm>
            <a:off x="1219200" y="5410200"/>
            <a:ext cx="6324600" cy="1190625"/>
          </a:xfrm>
          <a:prstGeom prst="rect">
            <a:avLst/>
          </a:prstGeom>
          <a:noFill/>
        </p:spPr>
      </p:pic>
      <p:pic>
        <p:nvPicPr>
          <p:cNvPr id="6" name="Picture 4" descr="Nason - Helen F. Graham Cancer Center - Christiana Hospital"/>
          <p:cNvPicPr>
            <a:picLocks noChangeAspect="1" noChangeArrowheads="1"/>
          </p:cNvPicPr>
          <p:nvPr/>
        </p:nvPicPr>
        <p:blipFill>
          <a:blip r:embed="rId5" cstate="print"/>
          <a:srcRect/>
          <a:stretch>
            <a:fillRect/>
          </a:stretch>
        </p:blipFill>
        <p:spPr bwMode="auto">
          <a:xfrm>
            <a:off x="6096000" y="3352800"/>
            <a:ext cx="2831755" cy="1676400"/>
          </a:xfrm>
          <a:prstGeom prst="rect">
            <a:avLst/>
          </a:prstGeom>
          <a:noFill/>
        </p:spPr>
      </p:pic>
      <p:sp>
        <p:nvSpPr>
          <p:cNvPr id="7" name="Slide Number Placeholder 6"/>
          <p:cNvSpPr>
            <a:spLocks noGrp="1"/>
          </p:cNvSpPr>
          <p:nvPr>
            <p:ph type="sldNum" sz="quarter" idx="12"/>
          </p:nvPr>
        </p:nvSpPr>
        <p:spPr/>
        <p:txBody>
          <a:bodyPr/>
          <a:lstStyle/>
          <a:p>
            <a:fld id="{50F52F7C-8879-4E9B-9C3D-9665BE158DA2}"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Do Better</a:t>
            </a:r>
            <a:endParaRPr lang="en-US" dirty="0"/>
          </a:p>
        </p:txBody>
      </p:sp>
      <p:sp>
        <p:nvSpPr>
          <p:cNvPr id="3" name="Content Placeholder 2"/>
          <p:cNvSpPr>
            <a:spLocks noGrp="1"/>
          </p:cNvSpPr>
          <p:nvPr>
            <p:ph idx="1"/>
          </p:nvPr>
        </p:nvSpPr>
        <p:spPr>
          <a:xfrm>
            <a:off x="457200" y="1935480"/>
            <a:ext cx="7924800" cy="4236720"/>
          </a:xfrm>
        </p:spPr>
        <p:txBody>
          <a:bodyPr>
            <a:normAutofit fontScale="92500" lnSpcReduction="10000"/>
          </a:bodyPr>
          <a:lstStyle/>
          <a:p>
            <a:pPr>
              <a:buNone/>
            </a:pPr>
            <a:r>
              <a:rPr lang="en-US" sz="3600" dirty="0" smtClean="0"/>
              <a:t>State lawmakers play a critical role in guaranteeing access to care through - </a:t>
            </a:r>
          </a:p>
          <a:p>
            <a:pPr>
              <a:buNone/>
            </a:pPr>
            <a:r>
              <a:rPr lang="en-US" sz="3600" dirty="0" smtClean="0"/>
              <a:t>		State-funded screening programs</a:t>
            </a:r>
          </a:p>
          <a:p>
            <a:pPr>
              <a:buNone/>
            </a:pPr>
            <a:r>
              <a:rPr lang="en-US" sz="3600" dirty="0" smtClean="0"/>
              <a:t>		</a:t>
            </a:r>
          </a:p>
          <a:p>
            <a:pPr>
              <a:buNone/>
            </a:pPr>
            <a:r>
              <a:rPr lang="en-US" sz="3600" dirty="0" smtClean="0"/>
              <a:t>		Medicaid coverage for low-income 	populations</a:t>
            </a:r>
          </a:p>
          <a:p>
            <a:pPr>
              <a:buNone/>
            </a:pPr>
            <a:r>
              <a:rPr lang="en-US" sz="3600" dirty="0" smtClean="0"/>
              <a:t>		</a:t>
            </a:r>
          </a:p>
          <a:p>
            <a:pPr>
              <a:buNone/>
            </a:pPr>
            <a:r>
              <a:rPr lang="en-US" sz="3600" dirty="0" smtClean="0"/>
              <a:t>		Health benefit exchanges  </a:t>
            </a:r>
            <a:endParaRPr lang="en-US" sz="3600" dirty="0">
              <a:solidFill>
                <a:srgbClr val="FF0000"/>
              </a:solidFill>
            </a:endParaRPr>
          </a:p>
        </p:txBody>
      </p:sp>
      <p:sp>
        <p:nvSpPr>
          <p:cNvPr id="6" name="Slide Number Placeholder 5"/>
          <p:cNvSpPr>
            <a:spLocks noGrp="1"/>
          </p:cNvSpPr>
          <p:nvPr>
            <p:ph type="sldNum" sz="quarter" idx="12"/>
          </p:nvPr>
        </p:nvSpPr>
        <p:spPr/>
        <p:txBody>
          <a:bodyPr/>
          <a:lstStyle/>
          <a:p>
            <a:fld id="{50F52F7C-8879-4E9B-9C3D-9665BE158DA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Prospective</a:t>
            </a:r>
            <a:endParaRPr lang="en-US" dirty="0"/>
          </a:p>
        </p:txBody>
      </p:sp>
      <p:sp>
        <p:nvSpPr>
          <p:cNvPr id="3" name="Content Placeholder 2"/>
          <p:cNvSpPr>
            <a:spLocks noGrp="1"/>
          </p:cNvSpPr>
          <p:nvPr>
            <p:ph idx="1"/>
          </p:nvPr>
        </p:nvSpPr>
        <p:spPr>
          <a:xfrm>
            <a:off x="457200" y="1935480"/>
            <a:ext cx="4038600" cy="4389120"/>
          </a:xfrm>
        </p:spPr>
        <p:txBody>
          <a:bodyPr>
            <a:normAutofit fontScale="92500" lnSpcReduction="10000"/>
          </a:bodyPr>
          <a:lstStyle/>
          <a:p>
            <a:pPr>
              <a:buNone/>
            </a:pPr>
            <a:r>
              <a:rPr lang="en-US" dirty="0" smtClean="0"/>
              <a:t>State of State Address by Governor Markell:</a:t>
            </a:r>
          </a:p>
          <a:p>
            <a:r>
              <a:rPr lang="en-US" dirty="0" smtClean="0"/>
              <a:t>Total ban on smoking on state agency campuses. </a:t>
            </a:r>
            <a:r>
              <a:rPr lang="en-US" dirty="0" smtClean="0">
                <a:solidFill>
                  <a:srgbClr val="FF0000"/>
                </a:solidFill>
              </a:rPr>
              <a:t> </a:t>
            </a:r>
          </a:p>
          <a:p>
            <a:r>
              <a:rPr lang="en-US" dirty="0" smtClean="0"/>
              <a:t>Shift Medicaid money to prevention services to decrease overall costs.</a:t>
            </a:r>
          </a:p>
          <a:p>
            <a:r>
              <a:rPr lang="en-US" dirty="0" smtClean="0"/>
              <a:t>Spend on bike and hiking tails to invest in state health infrastructure – decrease in obesity and lack of physical activity </a:t>
            </a:r>
          </a:p>
          <a:p>
            <a:pPr>
              <a:buNone/>
            </a:pPr>
            <a:endParaRPr lang="en-US" dirty="0"/>
          </a:p>
        </p:txBody>
      </p:sp>
      <p:pic>
        <p:nvPicPr>
          <p:cNvPr id="33794" name="Picture 2" descr="http://images.rxlist.com/images/rxlist/logoMask.gif">
            <a:hlinkClick r:id="rId3"/>
          </p:cNvPr>
          <p:cNvPicPr>
            <a:picLocks noChangeAspect="1" noChangeArrowheads="1"/>
          </p:cNvPicPr>
          <p:nvPr/>
        </p:nvPicPr>
        <p:blipFill>
          <a:blip r:embed="rId4"/>
          <a:srcRect/>
          <a:stretch>
            <a:fillRect/>
          </a:stretch>
        </p:blipFill>
        <p:spPr bwMode="auto">
          <a:xfrm>
            <a:off x="63500" y="-228600"/>
            <a:ext cx="2047875" cy="476250"/>
          </a:xfrm>
          <a:prstGeom prst="rect">
            <a:avLst/>
          </a:prstGeom>
          <a:noFill/>
        </p:spPr>
      </p:pic>
      <p:pic>
        <p:nvPicPr>
          <p:cNvPr id="33796" name="Picture 4" descr="Governor Markell Endorses Walkable, Bikeable Delaware">
            <a:hlinkClick r:id="rId5"/>
          </p:cNvPr>
          <p:cNvPicPr>
            <a:picLocks noChangeAspect="1" noChangeArrowheads="1"/>
          </p:cNvPicPr>
          <p:nvPr/>
        </p:nvPicPr>
        <p:blipFill>
          <a:blip r:embed="rId6" cstate="print"/>
          <a:srcRect/>
          <a:stretch>
            <a:fillRect/>
          </a:stretch>
        </p:blipFill>
        <p:spPr bwMode="auto">
          <a:xfrm>
            <a:off x="4953000" y="3505200"/>
            <a:ext cx="3551321" cy="2667000"/>
          </a:xfrm>
          <a:prstGeom prst="rect">
            <a:avLst/>
          </a:prstGeom>
          <a:noFill/>
        </p:spPr>
      </p:pic>
      <p:pic>
        <p:nvPicPr>
          <p:cNvPr id="33798" name="Picture 6" descr="http://3.bp.blogspot.com/-L7qPeDJU2OY/Tm2sjIKnnkI/AAAAAAAAAR0/nZyMjGUBJls/s1600/WBD.jpg">
            <a:hlinkClick r:id="rId7"/>
          </p:cNvPr>
          <p:cNvPicPr>
            <a:picLocks noChangeAspect="1" noChangeArrowheads="1"/>
          </p:cNvPicPr>
          <p:nvPr/>
        </p:nvPicPr>
        <p:blipFill>
          <a:blip r:embed="rId8" cstate="print"/>
          <a:srcRect/>
          <a:stretch>
            <a:fillRect/>
          </a:stretch>
        </p:blipFill>
        <p:spPr bwMode="auto">
          <a:xfrm>
            <a:off x="5791200" y="1295400"/>
            <a:ext cx="2028825" cy="2085975"/>
          </a:xfrm>
          <a:prstGeom prst="rect">
            <a:avLst/>
          </a:prstGeom>
          <a:noFill/>
        </p:spPr>
      </p:pic>
      <p:sp>
        <p:nvSpPr>
          <p:cNvPr id="7" name="Slide Number Placeholder 6"/>
          <p:cNvSpPr>
            <a:spLocks noGrp="1"/>
          </p:cNvSpPr>
          <p:nvPr>
            <p:ph type="sldNum" sz="quarter" idx="12"/>
          </p:nvPr>
        </p:nvSpPr>
        <p:spPr/>
        <p:txBody>
          <a:bodyPr/>
          <a:lstStyle/>
          <a:p>
            <a:fld id="{50F52F7C-8879-4E9B-9C3D-9665BE158DA2}"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Issues	</a:t>
            </a:r>
            <a:endParaRPr lang="en-US" dirty="0"/>
          </a:p>
        </p:txBody>
      </p:sp>
      <p:sp>
        <p:nvSpPr>
          <p:cNvPr id="3" name="Content Placeholder 2"/>
          <p:cNvSpPr>
            <a:spLocks noGrp="1"/>
          </p:cNvSpPr>
          <p:nvPr>
            <p:ph idx="1"/>
          </p:nvPr>
        </p:nvSpPr>
        <p:spPr>
          <a:xfrm>
            <a:off x="457200" y="1935480"/>
            <a:ext cx="4038600" cy="4389120"/>
          </a:xfrm>
        </p:spPr>
        <p:txBody>
          <a:bodyPr/>
          <a:lstStyle/>
          <a:p>
            <a:r>
              <a:rPr lang="en-US" dirty="0" smtClean="0"/>
              <a:t>Need tax equity on tobacco products known as OTPs.  </a:t>
            </a:r>
          </a:p>
          <a:p>
            <a:r>
              <a:rPr lang="en-US" dirty="0" smtClean="0"/>
              <a:t>Lower priced</a:t>
            </a:r>
          </a:p>
          <a:p>
            <a:r>
              <a:rPr lang="en-US" dirty="0" smtClean="0"/>
              <a:t>Desirable to young people</a:t>
            </a:r>
          </a:p>
          <a:p>
            <a:r>
              <a:rPr lang="en-US" dirty="0" smtClean="0"/>
              <a:t>Increase in youth nationwide 15% between 2002 – 2009 </a:t>
            </a:r>
            <a:endParaRPr lang="en-US" dirty="0"/>
          </a:p>
        </p:txBody>
      </p:sp>
      <p:pic>
        <p:nvPicPr>
          <p:cNvPr id="40970" name="Picture 10" descr="File:AllOfThem.JPG">
            <a:hlinkClick r:id="rId3"/>
          </p:cNvPr>
          <p:cNvPicPr>
            <a:picLocks noChangeAspect="1" noChangeArrowheads="1"/>
          </p:cNvPicPr>
          <p:nvPr/>
        </p:nvPicPr>
        <p:blipFill>
          <a:blip r:embed="rId4" cstate="print"/>
          <a:srcRect/>
          <a:stretch>
            <a:fillRect/>
          </a:stretch>
        </p:blipFill>
        <p:spPr bwMode="auto">
          <a:xfrm>
            <a:off x="5486400" y="4038600"/>
            <a:ext cx="3149598" cy="2362200"/>
          </a:xfrm>
          <a:prstGeom prst="rect">
            <a:avLst/>
          </a:prstGeom>
          <a:noFill/>
        </p:spPr>
      </p:pic>
      <p:pic>
        <p:nvPicPr>
          <p:cNvPr id="40976" name="Picture 16" descr="http://www.examiner.com/images/blog/wysiwyg/image/Camel_Orbs_compared_with_Tic_Tacs_2(2).jpg"/>
          <p:cNvPicPr>
            <a:picLocks noChangeAspect="1" noChangeArrowheads="1"/>
          </p:cNvPicPr>
          <p:nvPr/>
        </p:nvPicPr>
        <p:blipFill>
          <a:blip r:embed="rId5" cstate="print"/>
          <a:srcRect/>
          <a:stretch>
            <a:fillRect/>
          </a:stretch>
        </p:blipFill>
        <p:spPr bwMode="auto">
          <a:xfrm>
            <a:off x="5562600" y="1600200"/>
            <a:ext cx="2667000" cy="2000250"/>
          </a:xfrm>
          <a:prstGeom prst="rect">
            <a:avLst/>
          </a:prstGeom>
          <a:noFill/>
        </p:spPr>
      </p:pic>
      <p:sp>
        <p:nvSpPr>
          <p:cNvPr id="6" name="Slide Number Placeholder 5"/>
          <p:cNvSpPr>
            <a:spLocks noGrp="1"/>
          </p:cNvSpPr>
          <p:nvPr>
            <p:ph type="sldNum" sz="quarter" idx="12"/>
          </p:nvPr>
        </p:nvSpPr>
        <p:spPr/>
        <p:txBody>
          <a:bodyPr/>
          <a:lstStyle/>
          <a:p>
            <a:fld id="{50F52F7C-8879-4E9B-9C3D-9665BE158DA2}"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Issues</a:t>
            </a:r>
            <a:endParaRPr lang="en-US" dirty="0"/>
          </a:p>
        </p:txBody>
      </p:sp>
      <p:sp>
        <p:nvSpPr>
          <p:cNvPr id="3" name="Content Placeholder 2"/>
          <p:cNvSpPr>
            <a:spLocks noGrp="1"/>
          </p:cNvSpPr>
          <p:nvPr>
            <p:ph idx="1"/>
          </p:nvPr>
        </p:nvSpPr>
        <p:spPr>
          <a:xfrm>
            <a:off x="457200" y="1935480"/>
            <a:ext cx="4114800" cy="4389120"/>
          </a:xfrm>
        </p:spPr>
        <p:txBody>
          <a:bodyPr>
            <a:normAutofit/>
          </a:bodyPr>
          <a:lstStyle/>
          <a:p>
            <a:r>
              <a:rPr lang="en-US" dirty="0" smtClean="0"/>
              <a:t>No child under 18 should never be allowed to use a tanning bed unless it is with the express order of a physician.  </a:t>
            </a:r>
            <a:endParaRPr lang="en-US" dirty="0" smtClean="0">
              <a:solidFill>
                <a:srgbClr val="FF0000"/>
              </a:solidFill>
            </a:endParaRPr>
          </a:p>
          <a:p>
            <a:r>
              <a:rPr lang="en-US" sz="2800" dirty="0" smtClean="0"/>
              <a:t>Eliminating food deserts</a:t>
            </a:r>
          </a:p>
          <a:p>
            <a:r>
              <a:rPr lang="en-US" sz="2800" dirty="0" smtClean="0"/>
              <a:t>Expanding screening for chronic disease risk factors</a:t>
            </a:r>
            <a:endParaRPr lang="en-US" dirty="0" smtClean="0"/>
          </a:p>
        </p:txBody>
      </p:sp>
      <p:pic>
        <p:nvPicPr>
          <p:cNvPr id="41986" name="Picture 2" descr="Image: Tanning bed"/>
          <p:cNvPicPr>
            <a:picLocks noChangeAspect="1" noChangeArrowheads="1"/>
          </p:cNvPicPr>
          <p:nvPr/>
        </p:nvPicPr>
        <p:blipFill>
          <a:blip r:embed="rId3" cstate="print"/>
          <a:srcRect/>
          <a:stretch>
            <a:fillRect/>
          </a:stretch>
        </p:blipFill>
        <p:spPr bwMode="auto">
          <a:xfrm>
            <a:off x="4800600" y="2133600"/>
            <a:ext cx="3764825" cy="2438400"/>
          </a:xfrm>
          <a:prstGeom prst="rect">
            <a:avLst/>
          </a:prstGeom>
          <a:noFill/>
        </p:spPr>
      </p:pic>
      <p:sp>
        <p:nvSpPr>
          <p:cNvPr id="5" name="Rectangle 4"/>
          <p:cNvSpPr/>
          <p:nvPr/>
        </p:nvSpPr>
        <p:spPr>
          <a:xfrm>
            <a:off x="4572000" y="4876800"/>
            <a:ext cx="4572000" cy="923330"/>
          </a:xfrm>
          <a:prstGeom prst="rect">
            <a:avLst/>
          </a:prstGeom>
        </p:spPr>
        <p:txBody>
          <a:bodyPr>
            <a:spAutoFit/>
          </a:bodyPr>
          <a:lstStyle/>
          <a:p>
            <a:pPr algn="ctr"/>
            <a:r>
              <a:rPr lang="en-US" b="1" dirty="0" smtClean="0"/>
              <a:t>London Associated Press</a:t>
            </a:r>
          </a:p>
          <a:p>
            <a:pPr algn="ctr"/>
            <a:r>
              <a:rPr lang="en-US" b="1" dirty="0" smtClean="0"/>
              <a:t> Published Study:</a:t>
            </a:r>
          </a:p>
          <a:p>
            <a:pPr algn="ctr"/>
            <a:r>
              <a:rPr lang="en-US" b="1" dirty="0" smtClean="0"/>
              <a:t> Tanning beds can be as deadly as arsenic </a:t>
            </a:r>
            <a:endParaRPr lang="en-US" b="1" dirty="0"/>
          </a:p>
        </p:txBody>
      </p:sp>
      <p:sp>
        <p:nvSpPr>
          <p:cNvPr id="6" name="Slide Number Placeholder 5"/>
          <p:cNvSpPr>
            <a:spLocks noGrp="1"/>
          </p:cNvSpPr>
          <p:nvPr>
            <p:ph type="sldNum" sz="quarter" idx="12"/>
          </p:nvPr>
        </p:nvSpPr>
        <p:spPr/>
        <p:txBody>
          <a:bodyPr/>
          <a:lstStyle/>
          <a:p>
            <a:fld id="{50F52F7C-8879-4E9B-9C3D-9665BE158DA2}"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Focus on Prevention</a:t>
            </a:r>
            <a:endParaRPr lang="en-US" dirty="0"/>
          </a:p>
        </p:txBody>
      </p:sp>
      <p:sp>
        <p:nvSpPr>
          <p:cNvPr id="3" name="Content Placeholder 2"/>
          <p:cNvSpPr>
            <a:spLocks noGrp="1"/>
          </p:cNvSpPr>
          <p:nvPr>
            <p:ph idx="1"/>
          </p:nvPr>
        </p:nvSpPr>
        <p:spPr>
          <a:xfrm>
            <a:off x="457200" y="1935480"/>
            <a:ext cx="4191000" cy="4389120"/>
          </a:xfrm>
        </p:spPr>
        <p:txBody>
          <a:bodyPr>
            <a:normAutofit/>
          </a:bodyPr>
          <a:lstStyle/>
          <a:p>
            <a:endParaRPr lang="en-US" dirty="0" smtClean="0"/>
          </a:p>
          <a:p>
            <a:pPr>
              <a:buNone/>
            </a:pPr>
            <a:r>
              <a:rPr lang="en-US" sz="4400" dirty="0" smtClean="0"/>
              <a:t>	Change in Care Model improve health in Delaware and the nation</a:t>
            </a:r>
          </a:p>
          <a:p>
            <a:endParaRPr lang="en-US" dirty="0"/>
          </a:p>
        </p:txBody>
      </p:sp>
      <p:pic>
        <p:nvPicPr>
          <p:cNvPr id="43018" name="Picture 10" descr="PC Computer Repair being performed by Tiny Technicians"/>
          <p:cNvPicPr>
            <a:picLocks noChangeAspect="1" noChangeArrowheads="1"/>
          </p:cNvPicPr>
          <p:nvPr/>
        </p:nvPicPr>
        <p:blipFill>
          <a:blip r:embed="rId3" cstate="print"/>
          <a:srcRect/>
          <a:stretch>
            <a:fillRect/>
          </a:stretch>
        </p:blipFill>
        <p:spPr bwMode="auto">
          <a:xfrm>
            <a:off x="5181600" y="2438400"/>
            <a:ext cx="3333750" cy="3257550"/>
          </a:xfrm>
          <a:prstGeom prst="rect">
            <a:avLst/>
          </a:prstGeom>
          <a:noFill/>
        </p:spPr>
      </p:pic>
      <p:sp>
        <p:nvSpPr>
          <p:cNvPr id="5" name="Slide Number Placeholder 4"/>
          <p:cNvSpPr>
            <a:spLocks noGrp="1"/>
          </p:cNvSpPr>
          <p:nvPr>
            <p:ph type="sldNum" sz="quarter" idx="12"/>
          </p:nvPr>
        </p:nvSpPr>
        <p:spPr/>
        <p:txBody>
          <a:bodyPr/>
          <a:lstStyle/>
          <a:p>
            <a:fld id="{50F52F7C-8879-4E9B-9C3D-9665BE158DA2}"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 for Coordination &amp; </a:t>
            </a:r>
            <a:r>
              <a:rPr lang="en-US" dirty="0" smtClean="0">
                <a:solidFill>
                  <a:schemeClr val="bg2">
                    <a:lumMod val="25000"/>
                  </a:schemeClr>
                </a:solidFill>
              </a:rPr>
              <a:t>C</a:t>
            </a:r>
            <a:r>
              <a:rPr lang="en-US" dirty="0" smtClean="0"/>
              <a:t>ooperation</a:t>
            </a:r>
            <a:endParaRPr lang="en-US" dirty="0"/>
          </a:p>
        </p:txBody>
      </p:sp>
      <p:sp>
        <p:nvSpPr>
          <p:cNvPr id="3" name="Content Placeholder 2"/>
          <p:cNvSpPr>
            <a:spLocks noGrp="1"/>
          </p:cNvSpPr>
          <p:nvPr>
            <p:ph idx="1"/>
          </p:nvPr>
        </p:nvSpPr>
        <p:spPr>
          <a:xfrm>
            <a:off x="457200" y="1935480"/>
            <a:ext cx="4191000" cy="4389120"/>
          </a:xfrm>
        </p:spPr>
        <p:txBody>
          <a:bodyPr>
            <a:normAutofit fontScale="92500"/>
          </a:bodyPr>
          <a:lstStyle/>
          <a:p>
            <a:r>
              <a:rPr lang="en-US" dirty="0" smtClean="0"/>
              <a:t>What could happen if we all got involved in one room and shared the funding?  </a:t>
            </a:r>
          </a:p>
          <a:p>
            <a:r>
              <a:rPr lang="en-US" dirty="0" smtClean="0"/>
              <a:t>Does anyone know all the available money in Delaware for prevention?  </a:t>
            </a:r>
          </a:p>
          <a:p>
            <a:r>
              <a:rPr lang="en-US" dirty="0" smtClean="0"/>
              <a:t>We need coordination, cooperation, transparency and commitment from all - </a:t>
            </a:r>
          </a:p>
          <a:p>
            <a:pPr algn="ctr">
              <a:buNone/>
            </a:pPr>
            <a:r>
              <a:rPr lang="en-US" sz="3200" b="1" dirty="0" smtClean="0"/>
              <a:t>WE EVERYONE!</a:t>
            </a:r>
            <a:endParaRPr lang="en-US" sz="3200" b="1" dirty="0"/>
          </a:p>
        </p:txBody>
      </p:sp>
      <p:pic>
        <p:nvPicPr>
          <p:cNvPr id="44034" name="Picture 2" descr="http://cdn3.fotosearch.com/bthumb/FSC/FSC031/x29655332.jpg"/>
          <p:cNvPicPr>
            <a:picLocks noChangeAspect="1" noChangeArrowheads="1"/>
          </p:cNvPicPr>
          <p:nvPr/>
        </p:nvPicPr>
        <p:blipFill>
          <a:blip r:embed="rId3" cstate="print"/>
          <a:srcRect/>
          <a:stretch>
            <a:fillRect/>
          </a:stretch>
        </p:blipFill>
        <p:spPr bwMode="auto">
          <a:xfrm>
            <a:off x="4800600" y="1981200"/>
            <a:ext cx="1540136" cy="1968596"/>
          </a:xfrm>
          <a:prstGeom prst="rect">
            <a:avLst/>
          </a:prstGeom>
          <a:noFill/>
        </p:spPr>
      </p:pic>
      <p:pic>
        <p:nvPicPr>
          <p:cNvPr id="44036" name="Picture 4" descr="http://cdn7.fotosearch.com/bthumb/UNS/UNS059/u25182583.jpg"/>
          <p:cNvPicPr>
            <a:picLocks noChangeAspect="1" noChangeArrowheads="1"/>
          </p:cNvPicPr>
          <p:nvPr/>
        </p:nvPicPr>
        <p:blipFill>
          <a:blip r:embed="rId4" cstate="print"/>
          <a:srcRect/>
          <a:stretch>
            <a:fillRect/>
          </a:stretch>
        </p:blipFill>
        <p:spPr bwMode="auto">
          <a:xfrm>
            <a:off x="6629400" y="3505200"/>
            <a:ext cx="2209800" cy="3054197"/>
          </a:xfrm>
          <a:prstGeom prst="rect">
            <a:avLst/>
          </a:prstGeom>
          <a:noFill/>
        </p:spPr>
      </p:pic>
      <p:sp>
        <p:nvSpPr>
          <p:cNvPr id="6" name="Slide Number Placeholder 5"/>
          <p:cNvSpPr>
            <a:spLocks noGrp="1"/>
          </p:cNvSpPr>
          <p:nvPr>
            <p:ph type="sldNum" sz="quarter" idx="12"/>
          </p:nvPr>
        </p:nvSpPr>
        <p:spPr/>
        <p:txBody>
          <a:bodyPr/>
          <a:lstStyle/>
          <a:p>
            <a:fld id="{50F52F7C-8879-4E9B-9C3D-9665BE158DA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p:txBody>
          <a:bodyPr>
            <a:normAutofit fontScale="92500"/>
          </a:bodyPr>
          <a:lstStyle/>
          <a:p>
            <a:r>
              <a:rPr lang="en-US" dirty="0" smtClean="0"/>
              <a:t>Achieve and maintain a healthy weight throughout life – be as lean as possible.  For those that are overweight or obese, losing even a small amount of weight makes a difference and is a place to start.</a:t>
            </a:r>
          </a:p>
          <a:p>
            <a:r>
              <a:rPr lang="en-US" dirty="0" smtClean="0"/>
              <a:t>Adopt a physically active lifestyle, by limiting sedentary behavior and engaging in moderate to intense activity throughout the week.</a:t>
            </a:r>
          </a:p>
          <a:p>
            <a:r>
              <a:rPr lang="en-US" dirty="0" smtClean="0"/>
              <a:t>Eating a diet including lots of fruits and vegetables, whole grains and limited processed and red meats.</a:t>
            </a:r>
          </a:p>
          <a:p>
            <a:r>
              <a:rPr lang="en-US" dirty="0" smtClean="0"/>
              <a:t>Limit alcohol consumption, women one drink a day; men two a day – no you can’t save them all for the weekend.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50F52F7C-8879-4E9B-9C3D-9665BE158DA2}" type="slidenum">
              <a:rPr lang="en-US" smtClean="0"/>
              <a:pPr/>
              <a:t>17</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	</a:t>
            </a:r>
            <a:endParaRPr lang="en-US" dirty="0"/>
          </a:p>
        </p:txBody>
      </p:sp>
      <p:sp>
        <p:nvSpPr>
          <p:cNvPr id="3" name="Content Placeholder 2"/>
          <p:cNvSpPr>
            <a:spLocks noGrp="1"/>
          </p:cNvSpPr>
          <p:nvPr>
            <p:ph idx="1"/>
          </p:nvPr>
        </p:nvSpPr>
        <p:spPr>
          <a:xfrm>
            <a:off x="457200" y="1935480"/>
            <a:ext cx="4114800" cy="4389120"/>
          </a:xfrm>
        </p:spPr>
        <p:txBody>
          <a:bodyPr/>
          <a:lstStyle/>
          <a:p>
            <a:r>
              <a:rPr lang="en-US" dirty="0" smtClean="0"/>
              <a:t>August 17, 1987 – 25 years ago</a:t>
            </a:r>
          </a:p>
          <a:p>
            <a:r>
              <a:rPr lang="en-US" dirty="0" smtClean="0"/>
              <a:t>Mike Castle was Governor</a:t>
            </a:r>
          </a:p>
          <a:p>
            <a:r>
              <a:rPr lang="en-US" dirty="0" smtClean="0"/>
              <a:t>Tom Carper was Congressman</a:t>
            </a:r>
          </a:p>
          <a:p>
            <a:r>
              <a:rPr lang="en-US" dirty="0" smtClean="0"/>
              <a:t>Delaware was #2 in CANCER MORTALITY</a:t>
            </a:r>
          </a:p>
          <a:p>
            <a:endParaRPr lang="en-US" dirty="0"/>
          </a:p>
        </p:txBody>
      </p:sp>
      <p:pic>
        <p:nvPicPr>
          <p:cNvPr id="2052" name="Picture 4" descr="Portrait of Gov. Castle"/>
          <p:cNvPicPr>
            <a:picLocks noChangeAspect="1" noChangeArrowheads="1"/>
          </p:cNvPicPr>
          <p:nvPr/>
        </p:nvPicPr>
        <p:blipFill>
          <a:blip r:embed="rId3" cstate="print"/>
          <a:srcRect/>
          <a:stretch>
            <a:fillRect/>
          </a:stretch>
        </p:blipFill>
        <p:spPr bwMode="auto">
          <a:xfrm>
            <a:off x="5715000" y="1066800"/>
            <a:ext cx="2008482" cy="2667000"/>
          </a:xfrm>
          <a:prstGeom prst="rect">
            <a:avLst/>
          </a:prstGeom>
          <a:noFill/>
        </p:spPr>
      </p:pic>
      <p:pic>
        <p:nvPicPr>
          <p:cNvPr id="2054" name="Picture 6" descr="Portrait of Gov. Carper"/>
          <p:cNvPicPr>
            <a:picLocks noChangeAspect="1" noChangeArrowheads="1"/>
          </p:cNvPicPr>
          <p:nvPr/>
        </p:nvPicPr>
        <p:blipFill>
          <a:blip r:embed="rId4" cstate="print"/>
          <a:srcRect/>
          <a:stretch>
            <a:fillRect/>
          </a:stretch>
        </p:blipFill>
        <p:spPr bwMode="auto">
          <a:xfrm>
            <a:off x="5791200" y="3886200"/>
            <a:ext cx="1981200" cy="2641600"/>
          </a:xfrm>
          <a:prstGeom prst="rect">
            <a:avLst/>
          </a:prstGeom>
          <a:noFill/>
        </p:spPr>
      </p:pic>
      <p:sp>
        <p:nvSpPr>
          <p:cNvPr id="6" name="Slide Number Placeholder 5"/>
          <p:cNvSpPr>
            <a:spLocks noGrp="1"/>
          </p:cNvSpPr>
          <p:nvPr>
            <p:ph type="sldNum" sz="quarter" idx="12"/>
          </p:nvPr>
        </p:nvSpPr>
        <p:spPr/>
        <p:txBody>
          <a:bodyPr/>
          <a:lstStyle/>
          <a:p>
            <a:fld id="{50F52F7C-8879-4E9B-9C3D-9665BE158DA2}"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upload.wikimedia.org/wikipedia/commons/f/f2/Cigarette_Vending_Machine.jpg"/>
          <p:cNvPicPr>
            <a:picLocks noChangeAspect="1" noChangeArrowheads="1"/>
          </p:cNvPicPr>
          <p:nvPr/>
        </p:nvPicPr>
        <p:blipFill>
          <a:blip r:embed="rId3" cstate="print"/>
          <a:srcRect/>
          <a:stretch>
            <a:fillRect/>
          </a:stretch>
        </p:blipFill>
        <p:spPr bwMode="auto">
          <a:xfrm>
            <a:off x="4648200" y="914400"/>
            <a:ext cx="4191000" cy="5588000"/>
          </a:xfrm>
          <a:prstGeom prst="rect">
            <a:avLst/>
          </a:prstGeom>
          <a:noFill/>
        </p:spPr>
      </p:pic>
      <p:sp>
        <p:nvSpPr>
          <p:cNvPr id="2" name="Title 1"/>
          <p:cNvSpPr>
            <a:spLocks noGrp="1"/>
          </p:cNvSpPr>
          <p:nvPr>
            <p:ph type="title"/>
          </p:nvPr>
        </p:nvSpPr>
        <p:spPr/>
        <p:txBody>
          <a:bodyPr/>
          <a:lstStyle/>
          <a:p>
            <a:r>
              <a:rPr lang="en-US" dirty="0" smtClean="0"/>
              <a:t>Retrospective</a:t>
            </a:r>
            <a:endParaRPr lang="en-US" dirty="0"/>
          </a:p>
        </p:txBody>
      </p:sp>
      <p:sp>
        <p:nvSpPr>
          <p:cNvPr id="3" name="Content Placeholder 2"/>
          <p:cNvSpPr>
            <a:spLocks noGrp="1"/>
          </p:cNvSpPr>
          <p:nvPr>
            <p:ph idx="1"/>
          </p:nvPr>
        </p:nvSpPr>
        <p:spPr>
          <a:xfrm>
            <a:off x="457200" y="1935480"/>
            <a:ext cx="3733800" cy="4389120"/>
          </a:xfrm>
        </p:spPr>
        <p:txBody>
          <a:bodyPr>
            <a:normAutofit fontScale="92500"/>
          </a:bodyPr>
          <a:lstStyle/>
          <a:p>
            <a:r>
              <a:rPr lang="en-US" dirty="0" smtClean="0"/>
              <a:t>August 17, 1987 – 25 years ago</a:t>
            </a:r>
          </a:p>
          <a:p>
            <a:r>
              <a:rPr lang="en-US" dirty="0" smtClean="0"/>
              <a:t>Delaware was number 2 in cancer mortality </a:t>
            </a:r>
          </a:p>
          <a:p>
            <a:r>
              <a:rPr lang="en-US" dirty="0" smtClean="0"/>
              <a:t>Adult smoking rate was about 25% - there were cigarette vending machines everywhere, including Legislative Hall.  You could even give away free cigarettes!</a:t>
            </a:r>
          </a:p>
          <a:p>
            <a:endParaRPr lang="en-US" dirty="0"/>
          </a:p>
        </p:txBody>
      </p:sp>
      <p:sp>
        <p:nvSpPr>
          <p:cNvPr id="5" name="Slide Number Placeholder 4"/>
          <p:cNvSpPr>
            <a:spLocks noGrp="1"/>
          </p:cNvSpPr>
          <p:nvPr>
            <p:ph type="sldNum" sz="quarter" idx="12"/>
          </p:nvPr>
        </p:nvSpPr>
        <p:spPr/>
        <p:txBody>
          <a:bodyPr/>
          <a:lstStyle/>
          <a:p>
            <a:fld id="{50F52F7C-8879-4E9B-9C3D-9665BE158DA2}"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was NO	</a:t>
            </a:r>
            <a:endParaRPr lang="en-US" dirty="0"/>
          </a:p>
        </p:txBody>
      </p:sp>
      <p:sp>
        <p:nvSpPr>
          <p:cNvPr id="3" name="Content Placeholder 2"/>
          <p:cNvSpPr>
            <a:spLocks noGrp="1"/>
          </p:cNvSpPr>
          <p:nvPr>
            <p:ph idx="1"/>
          </p:nvPr>
        </p:nvSpPr>
        <p:spPr>
          <a:xfrm>
            <a:off x="457200" y="1935480"/>
            <a:ext cx="4114800" cy="4389120"/>
          </a:xfrm>
        </p:spPr>
        <p:txBody>
          <a:bodyPr>
            <a:normAutofit/>
          </a:bodyPr>
          <a:lstStyle/>
          <a:p>
            <a:r>
              <a:rPr lang="en-US" dirty="0" smtClean="0"/>
              <a:t>Screening for Life Program or Federal Breast Cancer Treatment program  </a:t>
            </a:r>
          </a:p>
          <a:p>
            <a:r>
              <a:rPr lang="en-US" dirty="0" smtClean="0"/>
              <a:t>Mammography Van</a:t>
            </a:r>
          </a:p>
          <a:p>
            <a:r>
              <a:rPr lang="en-US" dirty="0" smtClean="0"/>
              <a:t>Smoke Free Air Legislation</a:t>
            </a:r>
          </a:p>
          <a:p>
            <a:r>
              <a:rPr lang="en-US" dirty="0" smtClean="0"/>
              <a:t>Gold Rating from NAACCR for Delaware’s Cancer Registry </a:t>
            </a:r>
          </a:p>
        </p:txBody>
      </p:sp>
      <p:pic>
        <p:nvPicPr>
          <p:cNvPr id="28674" name="Picture 2" descr="Screening for Life"/>
          <p:cNvPicPr>
            <a:picLocks noChangeAspect="1" noChangeArrowheads="1"/>
          </p:cNvPicPr>
          <p:nvPr/>
        </p:nvPicPr>
        <p:blipFill>
          <a:blip r:embed="rId3" cstate="print"/>
          <a:srcRect/>
          <a:stretch>
            <a:fillRect/>
          </a:stretch>
        </p:blipFill>
        <p:spPr bwMode="auto">
          <a:xfrm>
            <a:off x="5257800" y="2438400"/>
            <a:ext cx="3661713" cy="1354836"/>
          </a:xfrm>
          <a:prstGeom prst="rect">
            <a:avLst/>
          </a:prstGeom>
          <a:noFill/>
        </p:spPr>
      </p:pic>
      <p:pic>
        <p:nvPicPr>
          <p:cNvPr id="28676" name="Picture 4" descr="NAACCR 2008 Registry Certification">
            <a:hlinkClick r:id="rId4"/>
          </p:cNvPr>
          <p:cNvPicPr>
            <a:picLocks noChangeAspect="1" noChangeArrowheads="1"/>
          </p:cNvPicPr>
          <p:nvPr/>
        </p:nvPicPr>
        <p:blipFill>
          <a:blip r:embed="rId5" cstate="print"/>
          <a:srcRect/>
          <a:stretch>
            <a:fillRect/>
          </a:stretch>
        </p:blipFill>
        <p:spPr bwMode="auto">
          <a:xfrm>
            <a:off x="5867400" y="4495800"/>
            <a:ext cx="2514600" cy="1185746"/>
          </a:xfrm>
          <a:prstGeom prst="rect">
            <a:avLst/>
          </a:prstGeom>
          <a:noFill/>
        </p:spPr>
      </p:pic>
      <p:cxnSp>
        <p:nvCxnSpPr>
          <p:cNvPr id="7" name="Straight Connector 6"/>
          <p:cNvCxnSpPr/>
          <p:nvPr/>
        </p:nvCxnSpPr>
        <p:spPr>
          <a:xfrm>
            <a:off x="5334000" y="2514600"/>
            <a:ext cx="33528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486400" y="2514600"/>
            <a:ext cx="32766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38800" y="4343400"/>
            <a:ext cx="32004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638800" y="4343400"/>
            <a:ext cx="289560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0F52F7C-8879-4E9B-9C3D-9665BE158DA2}"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935480"/>
            <a:ext cx="7315200" cy="4389120"/>
          </a:xfrm>
        </p:spPr>
        <p:txBody>
          <a:bodyPr>
            <a:normAutofit/>
          </a:bodyPr>
          <a:lstStyle/>
          <a:p>
            <a:pPr>
              <a:buNone/>
            </a:pPr>
            <a:r>
              <a:rPr lang="en-US" sz="4400" dirty="0" smtClean="0"/>
              <a:t> </a:t>
            </a:r>
            <a:r>
              <a:rPr lang="en-US" sz="5400" dirty="0" smtClean="0"/>
              <a:t>The Cigarette tax was </a:t>
            </a:r>
            <a:r>
              <a:rPr lang="en-US" sz="5400" u="sng" dirty="0" smtClean="0">
                <a:solidFill>
                  <a:srgbClr val="FF0000"/>
                </a:solidFill>
              </a:rPr>
              <a:t>$.14 per pack </a:t>
            </a:r>
            <a:r>
              <a:rPr lang="en-US" sz="5400" dirty="0" smtClean="0"/>
              <a:t>- </a:t>
            </a:r>
            <a:r>
              <a:rPr lang="en-US" sz="5400" dirty="0" smtClean="0">
                <a:solidFill>
                  <a:srgbClr val="FF0000"/>
                </a:solidFill>
              </a:rPr>
              <a:t> </a:t>
            </a:r>
            <a:r>
              <a:rPr lang="en-US" sz="5400" dirty="0" smtClean="0"/>
              <a:t>now it is $1.60 and slightly above the national average </a:t>
            </a:r>
          </a:p>
        </p:txBody>
      </p:sp>
      <p:sp>
        <p:nvSpPr>
          <p:cNvPr id="10" name="Slide Number Placeholder 9"/>
          <p:cNvSpPr>
            <a:spLocks noGrp="1"/>
          </p:cNvSpPr>
          <p:nvPr>
            <p:ph type="sldNum" sz="quarter" idx="12"/>
          </p:nvPr>
        </p:nvSpPr>
        <p:spPr/>
        <p:txBody>
          <a:bodyPr/>
          <a:lstStyle/>
          <a:p>
            <a:fld id="{50F52F7C-8879-4E9B-9C3D-9665BE158DA2}"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was NO</a:t>
            </a:r>
            <a:endParaRPr lang="en-US" dirty="0"/>
          </a:p>
        </p:txBody>
      </p:sp>
      <p:sp>
        <p:nvSpPr>
          <p:cNvPr id="3" name="Content Placeholder 2"/>
          <p:cNvSpPr>
            <a:spLocks noGrp="1"/>
          </p:cNvSpPr>
          <p:nvPr>
            <p:ph idx="1"/>
          </p:nvPr>
        </p:nvSpPr>
        <p:spPr>
          <a:xfrm>
            <a:off x="457200" y="1935480"/>
            <a:ext cx="4038600" cy="4389120"/>
          </a:xfrm>
        </p:spPr>
        <p:txBody>
          <a:bodyPr>
            <a:normAutofit/>
          </a:bodyPr>
          <a:lstStyle/>
          <a:p>
            <a:r>
              <a:rPr lang="en-US" dirty="0" smtClean="0"/>
              <a:t>Smoke Free properties like schools</a:t>
            </a:r>
          </a:p>
          <a:p>
            <a:r>
              <a:rPr lang="en-US" dirty="0" smtClean="0"/>
              <a:t>Delaware </a:t>
            </a:r>
            <a:r>
              <a:rPr lang="en-US" dirty="0" err="1" smtClean="0"/>
              <a:t>Quitline</a:t>
            </a:r>
            <a:endParaRPr lang="en-US" dirty="0" smtClean="0"/>
          </a:p>
          <a:p>
            <a:r>
              <a:rPr lang="en-US" dirty="0" smtClean="0"/>
              <a:t>Delaware Cancer Treatment Program</a:t>
            </a:r>
          </a:p>
          <a:p>
            <a:r>
              <a:rPr lang="en-US" dirty="0" smtClean="0"/>
              <a:t>Media awareness campaigns about smoking, although we have less funding than we used to have…</a:t>
            </a:r>
            <a:endParaRPr lang="en-US" dirty="0"/>
          </a:p>
        </p:txBody>
      </p:sp>
      <p:pic>
        <p:nvPicPr>
          <p:cNvPr id="31748" name="Picture 4" descr="http://assets.flavorwire.com/wp-content/uploads/2011/11/1-Frieke+Janssens_7_B.jpg">
            <a:hlinkClick r:id="rId3"/>
          </p:cNvPr>
          <p:cNvPicPr>
            <a:picLocks noChangeAspect="1" noChangeArrowheads="1"/>
          </p:cNvPicPr>
          <p:nvPr/>
        </p:nvPicPr>
        <p:blipFill>
          <a:blip r:embed="rId4" cstate="print"/>
          <a:srcRect/>
          <a:stretch>
            <a:fillRect/>
          </a:stretch>
        </p:blipFill>
        <p:spPr bwMode="auto">
          <a:xfrm>
            <a:off x="5334000" y="3200400"/>
            <a:ext cx="3276600" cy="3276600"/>
          </a:xfrm>
          <a:prstGeom prst="rect">
            <a:avLst/>
          </a:prstGeom>
          <a:noFill/>
        </p:spPr>
      </p:pic>
      <p:pic>
        <p:nvPicPr>
          <p:cNvPr id="31750" name="Picture 6" descr="http://www.delawarecancerconsortium.org/getattachment/e1b537f9-7763-40aa-a22c-4cd55ef74d96/Delaware-Quitline"/>
          <p:cNvPicPr>
            <a:picLocks noChangeAspect="1" noChangeArrowheads="1"/>
          </p:cNvPicPr>
          <p:nvPr/>
        </p:nvPicPr>
        <p:blipFill>
          <a:blip r:embed="rId5" cstate="print"/>
          <a:srcRect/>
          <a:stretch>
            <a:fillRect/>
          </a:stretch>
        </p:blipFill>
        <p:spPr bwMode="auto">
          <a:xfrm>
            <a:off x="5943600" y="1752600"/>
            <a:ext cx="2190750" cy="1181101"/>
          </a:xfrm>
          <a:prstGeom prst="rect">
            <a:avLst/>
          </a:prstGeom>
          <a:noFill/>
        </p:spPr>
      </p:pic>
      <p:sp>
        <p:nvSpPr>
          <p:cNvPr id="6" name="Slide Number Placeholder 5"/>
          <p:cNvSpPr>
            <a:spLocks noGrp="1"/>
          </p:cNvSpPr>
          <p:nvPr>
            <p:ph type="sldNum" sz="quarter" idx="12"/>
          </p:nvPr>
        </p:nvSpPr>
        <p:spPr/>
        <p:txBody>
          <a:bodyPr/>
          <a:lstStyle/>
          <a:p>
            <a:fld id="{50F52F7C-8879-4E9B-9C3D-9665BE158DA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now:</a:t>
            </a:r>
            <a:endParaRPr lang="en-US" dirty="0"/>
          </a:p>
        </p:txBody>
      </p:sp>
      <p:sp>
        <p:nvSpPr>
          <p:cNvPr id="3" name="Content Placeholder 2"/>
          <p:cNvSpPr>
            <a:spLocks noGrp="1"/>
          </p:cNvSpPr>
          <p:nvPr>
            <p:ph idx="1"/>
          </p:nvPr>
        </p:nvSpPr>
        <p:spPr>
          <a:xfrm>
            <a:off x="457200" y="1935480"/>
            <a:ext cx="8229600" cy="4922520"/>
          </a:xfrm>
        </p:spPr>
        <p:txBody>
          <a:bodyPr>
            <a:noAutofit/>
          </a:bodyPr>
          <a:lstStyle/>
          <a:p>
            <a:r>
              <a:rPr lang="en-US" sz="2800" dirty="0" smtClean="0"/>
              <a:t>Organizations , coalitions and groups such as:</a:t>
            </a:r>
          </a:p>
          <a:p>
            <a:pPr lvl="1"/>
            <a:r>
              <a:rPr lang="en-US" sz="2800" dirty="0" smtClean="0"/>
              <a:t>Delaware Cancer Consortium</a:t>
            </a:r>
          </a:p>
          <a:p>
            <a:pPr lvl="1"/>
            <a:r>
              <a:rPr lang="en-US" sz="2800" dirty="0" smtClean="0"/>
              <a:t>Kick Butts Generation</a:t>
            </a:r>
          </a:p>
          <a:p>
            <a:pPr lvl="1"/>
            <a:r>
              <a:rPr lang="en-US" sz="2800" dirty="0" smtClean="0"/>
              <a:t>American Cancer Society  - Cancer Action Network</a:t>
            </a:r>
          </a:p>
          <a:p>
            <a:pPr lvl="1"/>
            <a:r>
              <a:rPr lang="en-US" sz="2800" dirty="0" smtClean="0"/>
              <a:t>Governor’s Council on Health Promotion and Disease Prevention</a:t>
            </a:r>
          </a:p>
          <a:p>
            <a:pPr lvl="1"/>
            <a:r>
              <a:rPr lang="en-US" sz="2800" dirty="0" smtClean="0"/>
              <a:t>Center for Health Promotion</a:t>
            </a:r>
          </a:p>
          <a:p>
            <a:pPr lvl="1"/>
            <a:r>
              <a:rPr lang="en-US" sz="2800" dirty="0" smtClean="0"/>
              <a:t>IMPACT</a:t>
            </a:r>
          </a:p>
          <a:p>
            <a:pPr lvl="1"/>
            <a:r>
              <a:rPr lang="en-US" sz="2800" dirty="0" smtClean="0"/>
              <a:t>Delaware Pain Initiative</a:t>
            </a:r>
            <a:endParaRPr lang="en-US" sz="2800" dirty="0"/>
          </a:p>
        </p:txBody>
      </p:sp>
      <p:sp>
        <p:nvSpPr>
          <p:cNvPr id="4" name="Slide Number Placeholder 3"/>
          <p:cNvSpPr>
            <a:spLocks noGrp="1"/>
          </p:cNvSpPr>
          <p:nvPr>
            <p:ph type="sldNum" sz="quarter" idx="12"/>
          </p:nvPr>
        </p:nvSpPr>
        <p:spPr/>
        <p:txBody>
          <a:bodyPr/>
          <a:lstStyle/>
          <a:p>
            <a:fld id="{50F52F7C-8879-4E9B-9C3D-9665BE158DA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had to ADVOCATE!</a:t>
            </a:r>
            <a:endParaRPr lang="en-US" dirty="0"/>
          </a:p>
        </p:txBody>
      </p:sp>
      <p:sp>
        <p:nvSpPr>
          <p:cNvPr id="3" name="Content Placeholder 2"/>
          <p:cNvSpPr>
            <a:spLocks noGrp="1"/>
          </p:cNvSpPr>
          <p:nvPr>
            <p:ph idx="1"/>
          </p:nvPr>
        </p:nvSpPr>
        <p:spPr>
          <a:xfrm>
            <a:off x="457200" y="1935480"/>
            <a:ext cx="4495800" cy="4541520"/>
          </a:xfrm>
        </p:spPr>
        <p:txBody>
          <a:bodyPr>
            <a:normAutofit fontScale="70000" lnSpcReduction="20000"/>
          </a:bodyPr>
          <a:lstStyle/>
          <a:p>
            <a:endParaRPr lang="en-US" b="1" dirty="0" smtClean="0"/>
          </a:p>
          <a:p>
            <a:r>
              <a:rPr lang="en-US" sz="3600" dirty="0" smtClean="0"/>
              <a:t>We had to provide support services </a:t>
            </a:r>
          </a:p>
          <a:p>
            <a:endParaRPr lang="en-US" sz="3600" dirty="0" smtClean="0"/>
          </a:p>
          <a:p>
            <a:r>
              <a:rPr lang="en-US" sz="3600" dirty="0" smtClean="0"/>
              <a:t>We had to create policy</a:t>
            </a:r>
          </a:p>
          <a:p>
            <a:endParaRPr lang="en-US" sz="3600" dirty="0" smtClean="0"/>
          </a:p>
          <a:p>
            <a:r>
              <a:rPr lang="en-US" sz="3600" dirty="0" smtClean="0"/>
              <a:t>We had to create financial investments for our future</a:t>
            </a:r>
          </a:p>
          <a:p>
            <a:endParaRPr lang="en-US" sz="3600" dirty="0" smtClean="0"/>
          </a:p>
          <a:p>
            <a:r>
              <a:rPr lang="en-US" sz="3600" dirty="0" smtClean="0"/>
              <a:t>We had to develop treatment facilities with world class talent</a:t>
            </a:r>
          </a:p>
          <a:p>
            <a:endParaRPr lang="en-US" dirty="0"/>
          </a:p>
        </p:txBody>
      </p:sp>
      <p:pic>
        <p:nvPicPr>
          <p:cNvPr id="5" name="Picture 8" descr="http://www.delawarecancerconsortium.org/getattachment/GetFile.aspx?guid=efe2a094-cf6b-4515-87a5-e4ca18c14b5a&amp;width=0&amp;height=0"/>
          <p:cNvPicPr>
            <a:picLocks noChangeAspect="1" noChangeArrowheads="1"/>
          </p:cNvPicPr>
          <p:nvPr/>
        </p:nvPicPr>
        <p:blipFill>
          <a:blip r:embed="rId3" cstate="print"/>
          <a:srcRect/>
          <a:stretch>
            <a:fillRect/>
          </a:stretch>
        </p:blipFill>
        <p:spPr bwMode="auto">
          <a:xfrm>
            <a:off x="5562600" y="1905000"/>
            <a:ext cx="2819400" cy="3649709"/>
          </a:xfrm>
          <a:prstGeom prst="rect">
            <a:avLst/>
          </a:prstGeom>
          <a:noFill/>
        </p:spPr>
      </p:pic>
      <p:sp>
        <p:nvSpPr>
          <p:cNvPr id="7" name="Slide Number Placeholder 6"/>
          <p:cNvSpPr>
            <a:spLocks noGrp="1"/>
          </p:cNvSpPr>
          <p:nvPr>
            <p:ph type="sldNum" sz="quarter" idx="12"/>
          </p:nvPr>
        </p:nvSpPr>
        <p:spPr/>
        <p:txBody>
          <a:bodyPr/>
          <a:lstStyle/>
          <a:p>
            <a:fld id="{50F52F7C-8879-4E9B-9C3D-9665BE158DA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p:txBody>
          <a:bodyPr/>
          <a:lstStyle/>
          <a:p>
            <a:r>
              <a:rPr lang="en-US" dirty="0" smtClean="0"/>
              <a:t>American Lung Association issues Delaware’s report card: </a:t>
            </a:r>
          </a:p>
          <a:p>
            <a:r>
              <a:rPr lang="en-US" dirty="0" smtClean="0"/>
              <a:t>A – Smoke free air</a:t>
            </a:r>
          </a:p>
          <a:p>
            <a:r>
              <a:rPr lang="en-US" dirty="0" smtClean="0"/>
              <a:t>B – Tobacco Prevention </a:t>
            </a:r>
          </a:p>
          <a:p>
            <a:r>
              <a:rPr lang="en-US" dirty="0" smtClean="0"/>
              <a:t>C – Cessation coverage</a:t>
            </a:r>
          </a:p>
          <a:p>
            <a:r>
              <a:rPr lang="en-US" dirty="0" smtClean="0"/>
              <a:t>C – Cigarette tax</a:t>
            </a:r>
          </a:p>
          <a:p>
            <a:r>
              <a:rPr lang="en-US" dirty="0" smtClean="0"/>
              <a:t>Tobacco KILLS 1,200 people a year in Delaware</a:t>
            </a:r>
          </a:p>
          <a:p>
            <a:r>
              <a:rPr lang="en-US" dirty="0" smtClean="0"/>
              <a:t>CDC recommends we spend $13.9 million on tobacco prevention funding we are at $9 million </a:t>
            </a:r>
          </a:p>
        </p:txBody>
      </p:sp>
      <p:pic>
        <p:nvPicPr>
          <p:cNvPr id="36866" name="Picture 2" descr="Clip Art: Good or Bad Grades">
            <a:hlinkClick r:id="rId3"/>
          </p:cNvPr>
          <p:cNvPicPr>
            <a:picLocks noChangeAspect="1" noChangeArrowheads="1"/>
          </p:cNvPicPr>
          <p:nvPr/>
        </p:nvPicPr>
        <p:blipFill>
          <a:blip r:embed="rId4" cstate="print"/>
          <a:srcRect/>
          <a:stretch>
            <a:fillRect/>
          </a:stretch>
        </p:blipFill>
        <p:spPr bwMode="auto">
          <a:xfrm>
            <a:off x="6553200" y="2819400"/>
            <a:ext cx="2353235" cy="1828800"/>
          </a:xfrm>
          <a:prstGeom prst="rect">
            <a:avLst/>
          </a:prstGeom>
          <a:noFill/>
        </p:spPr>
      </p:pic>
      <p:sp>
        <p:nvSpPr>
          <p:cNvPr id="5" name="Slide Number Placeholder 4"/>
          <p:cNvSpPr>
            <a:spLocks noGrp="1"/>
          </p:cNvSpPr>
          <p:nvPr>
            <p:ph type="sldNum" sz="quarter" idx="12"/>
          </p:nvPr>
        </p:nvSpPr>
        <p:spPr/>
        <p:txBody>
          <a:bodyPr/>
          <a:lstStyle/>
          <a:p>
            <a:fld id="{50F52F7C-8879-4E9B-9C3D-9665BE158DA2}"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613</TotalTime>
  <Words>3109</Words>
  <Application>Microsoft Office PowerPoint</Application>
  <PresentationFormat>On-screen Show (4:3)</PresentationFormat>
  <Paragraphs>315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Putting it all in Perspective</vt:lpstr>
      <vt:lpstr>Retrospective </vt:lpstr>
      <vt:lpstr>Retrospective</vt:lpstr>
      <vt:lpstr>There was NO </vt:lpstr>
      <vt:lpstr> </vt:lpstr>
      <vt:lpstr>There was NO</vt:lpstr>
      <vt:lpstr>What we have now:</vt:lpstr>
      <vt:lpstr>We had to ADVOCATE!</vt:lpstr>
      <vt:lpstr>Comparison</vt:lpstr>
      <vt:lpstr>Pain &amp; Palliative Care  </vt:lpstr>
      <vt:lpstr>We Can Do Better</vt:lpstr>
      <vt:lpstr>Prospective</vt:lpstr>
      <vt:lpstr>Emerging Issues </vt:lpstr>
      <vt:lpstr>Emerging Issues</vt:lpstr>
      <vt:lpstr>Focus on Prevention</vt:lpstr>
      <vt:lpstr>Need for Coordination &amp; Cooperation</vt:lpstr>
      <vt:lpstr>Call to Action</vt:lpstr>
    </vt:vector>
  </TitlesOfParts>
  <Company>DHSS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it all in Perspective</dc:title>
  <dc:creator>janet.berry</dc:creator>
  <cp:lastModifiedBy>Katherine.Hughes</cp:lastModifiedBy>
  <cp:revision>73</cp:revision>
  <dcterms:created xsi:type="dcterms:W3CDTF">2012-02-08T13:13:04Z</dcterms:created>
  <dcterms:modified xsi:type="dcterms:W3CDTF">2012-02-16T21:29:29Z</dcterms:modified>
</cp:coreProperties>
</file>