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311" r:id="rId4"/>
    <p:sldId id="285" r:id="rId5"/>
    <p:sldId id="265" r:id="rId6"/>
    <p:sldId id="282" r:id="rId7"/>
    <p:sldId id="283" r:id="rId8"/>
    <p:sldId id="305" r:id="rId9"/>
    <p:sldId id="310" r:id="rId10"/>
    <p:sldId id="288" r:id="rId11"/>
    <p:sldId id="286" r:id="rId12"/>
    <p:sldId id="287" r:id="rId13"/>
    <p:sldId id="297" r:id="rId14"/>
    <p:sldId id="306" r:id="rId15"/>
    <p:sldId id="300" r:id="rId16"/>
    <p:sldId id="307" r:id="rId17"/>
    <p:sldId id="272" r:id="rId18"/>
    <p:sldId id="276" r:id="rId19"/>
    <p:sldId id="308" r:id="rId20"/>
    <p:sldId id="309" r:id="rId21"/>
    <p:sldId id="263" r:id="rId22"/>
  </p:sldIdLst>
  <p:sldSz cx="9144000" cy="6858000" type="screen4x3"/>
  <p:notesSz cx="7010400" cy="92964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nstantia" pitchFamily="18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Tahoma" pitchFamily="34" charset="0"/>
      <p:regular r:id="rId34"/>
      <p:bold r:id="rId35"/>
    </p:embeddedFont>
    <p:embeddedFont>
      <p:font typeface="Helvetica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FFDA1E"/>
    <a:srgbClr val="FFAB24"/>
    <a:srgbClr val="333333"/>
    <a:srgbClr val="4D4D4D"/>
    <a:srgbClr val="006E4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94660"/>
  </p:normalViewPr>
  <p:slideViewPr>
    <p:cSldViewPr>
      <p:cViewPr varScale="1">
        <p:scale>
          <a:sx n="67" d="100"/>
          <a:sy n="67" d="100"/>
        </p:scale>
        <p:origin x="-1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defTabSz="92351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2" rIns="92344" bIns="46172" numCol="1" anchor="t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4600"/>
            <a:ext cx="3048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defTabSz="92351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64600"/>
            <a:ext cx="3048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2" rIns="92344" bIns="46172" numCol="1" anchor="b" anchorCtr="0" compatLnSpc="1">
            <a:prstTxWarp prst="textNoShape">
              <a:avLst/>
            </a:prstTxWarp>
          </a:bodyPr>
          <a:lstStyle>
            <a:lvl1pPr algn="r" defTabSz="92351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A78512B-18C1-4EE6-AB35-A80B74EAB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817" tIns="46909" rIns="93817" bIns="4690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817" tIns="46909" rIns="93817" bIns="4690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08D6B7-C5F7-4689-80C4-A6D7FE2B2D08}" type="datetimeFigureOut">
              <a:rPr lang="en-US"/>
              <a:pPr>
                <a:defRPr/>
              </a:pPr>
              <a:t>2/17/2012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17" tIns="46909" rIns="93817" bIns="4690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vert="horz" lIns="93817" tIns="46909" rIns="93817" bIns="4690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817" tIns="46909" rIns="93817" bIns="4690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817" tIns="46909" rIns="93817" bIns="4690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35C206F-43FF-4F41-9BF5-57895BD5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4CA3A-6B51-4F26-B321-D53B5E0A8A23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000" b="1" smtClean="0"/>
              <a:t>Slide 14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 smtClean="0"/>
              <a:t>The Importance of Genetic Diagnosis</a:t>
            </a:r>
            <a:endParaRPr lang="en-US" sz="1000" smtClean="0"/>
          </a:p>
          <a:p>
            <a:pPr eaLnBrk="1" hangingPunct="1">
              <a:spcBef>
                <a:spcPct val="0"/>
              </a:spcBef>
            </a:pPr>
            <a:r>
              <a:rPr lang="en-US" sz="1000" smtClean="0"/>
              <a:t>The identification of a specific mutation responsible for HNPCC through genetic testing</a:t>
            </a:r>
            <a:r>
              <a:rPr lang="en-US" sz="1000" i="1" smtClean="0"/>
              <a:t> </a:t>
            </a:r>
            <a:r>
              <a:rPr lang="en-US" sz="1000" smtClean="0"/>
              <a:t>not only guides the medical care of an individual but can also </a:t>
            </a:r>
            <a:r>
              <a:rPr lang="en-US" sz="1000" smtClean="0">
                <a:solidFill>
                  <a:srgbClr val="000000"/>
                </a:solidFill>
              </a:rPr>
              <a:t>allow family members who did not inherit the causal mutation to avoid unnecessary interventions.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</a:pPr>
            <a:r>
              <a:rPr lang="en-US" sz="1000" smtClean="0"/>
              <a:t>MMR germline mutations are inherited in an autosomal dominant fashion and each offspring has a 50% chance of inheriting the mutation, or not. Those who did not inherit the mutation have the same risk of cancer as the general population, despite having a strong family history. Therefore, siblings with an identical strong family history can have dramatically different cancer risks. Those who inherited the mutation have a greatly increased risk of cancer, whereas those relatives who do not have the mutation are at the general population risk of cancer despite having a strong family history. 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</a:pPr>
            <a:r>
              <a:rPr lang="en-US" sz="1000" smtClean="0"/>
              <a:t>Relying solely on family history can u</a:t>
            </a:r>
            <a:r>
              <a:rPr lang="en-US" sz="1000" smtClean="0">
                <a:solidFill>
                  <a:srgbClr val="000000"/>
                </a:solidFill>
              </a:rPr>
              <a:t>nderestimate the risk of developing cancer in mutation carriers and over-estimate risk in those who do not inherit the deleterious mutation.When an individual has a personal or family history that suggests the possibility of HNPCC, an important step is therefore to determine whether the person is interested in genetic testing.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535-3E16-4A57-8BD9-E86E4E513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0B83-3B99-4DD9-9140-511809567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4A3E-539B-41E1-832F-094EBBDA4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5D19-E4CF-442E-B0BA-24FE5FBBC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4B12-EB35-42FE-80B2-4EFBFB7BF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55DB-3730-41C3-99F3-A68E0438E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507E-602E-4A7C-B5F4-BFC56B95E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5B62-530B-456A-9DBF-122BE6C3D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3F32-94EC-4FC2-9DCF-2BB023F41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4163-E960-4A74-B4FC-3ECAD3798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98E9-4614-4FDC-BE80-1801E8F39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DAF4-873A-46B9-8553-BDC1EC513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EBC-1C53-4463-8BF4-704457A26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3B5D-AF72-4291-BD0E-B7A39961A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FA0F-2A57-4164-9E25-5992D3DEA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188C31-C0C0-49BF-B956-31FDC81AF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1034" name="Picture 16" descr="HFGCC night time eas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8355">
            <a:off x="5562600" y="6096000"/>
            <a:ext cx="990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Helen 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05600" y="60960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3" r:id="rId2"/>
    <p:sldLayoutId id="214748374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3" r:id="rId9"/>
    <p:sldLayoutId id="2147483739" r:id="rId10"/>
    <p:sldLayoutId id="2147483740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/>
          </a:p>
        </p:txBody>
      </p:sp>
      <p:sp>
        <p:nvSpPr>
          <p:cNvPr id="14346" name="AutoShape 10"/>
          <p:cNvSpPr>
            <a:spLocks noGrp="1" noChangeArrowheads="1"/>
          </p:cNvSpPr>
          <p:nvPr>
            <p:ph type="title"/>
          </p:nvPr>
        </p:nvSpPr>
        <p:spPr>
          <a:xfrm>
            <a:off x="800100" y="990600"/>
            <a:ext cx="7924800" cy="2057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Cancer Genetic Counseling and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Familial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Cancer Risk Assessment Program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429000"/>
            <a:ext cx="7693025" cy="227647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Zohra Ali-Khan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Catts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MS LCGC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Helen F. Graham Cancer Center</a:t>
            </a: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Christiana Care Health System </a:t>
            </a: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Delaware Cancer Consortium Retreat</a:t>
            </a: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February 20, 2012</a:t>
            </a:r>
          </a:p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 rot="-8236573">
            <a:off x="3276600" y="2438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90600"/>
            <a:ext cx="9220200" cy="6248400"/>
          </a:xfr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937125" y="353695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88068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HBOC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62400" y="4343400"/>
            <a:ext cx="15240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Bilateral breast cancer at 29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937125" y="353695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 rot="-8236573">
            <a:off x="3429000" y="4191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-8236573">
            <a:off x="5957888" y="4191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8236573">
            <a:off x="6553200" y="236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-8236573">
            <a:off x="7467600" y="3657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-10234736">
            <a:off x="4721225" y="6369050"/>
            <a:ext cx="976313" cy="493713"/>
          </a:xfrm>
          <a:prstGeom prst="rightArrow">
            <a:avLst>
              <a:gd name="adj1" fmla="val 50000"/>
              <a:gd name="adj2" fmla="val 4943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457200"/>
            <a:ext cx="8458200" cy="6096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4200" smtClean="0"/>
              <a:t>The Importance of Genetic Diagnosis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265238" y="1444625"/>
            <a:ext cx="0" cy="401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730375" y="5461000"/>
            <a:ext cx="5934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181100" y="1408113"/>
            <a:ext cx="179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179513" y="3432175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30263" y="3270250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50</a:t>
            </a: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 rot="16200000">
            <a:off x="-590550" y="3149601"/>
            <a:ext cx="25923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C0128">
                        <a:gamma/>
                        <a:shade val="60000"/>
                        <a:invGamma/>
                      </a:srgbClr>
                    </a:gs>
                    <a:gs pos="100000">
                      <a:srgbClr val="FC0128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Probability of cancer (%)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85813" y="1262063"/>
            <a:ext cx="523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100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276350" y="5459413"/>
            <a:ext cx="3222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565275" y="5321300"/>
            <a:ext cx="141288" cy="24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630363" y="5327650"/>
            <a:ext cx="141287" cy="24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6648450" y="5473700"/>
            <a:ext cx="1311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C0128">
                        <a:gamma/>
                        <a:shade val="60000"/>
                        <a:invGamma/>
                      </a:srgbClr>
                    </a:gs>
                    <a:gs pos="100000">
                      <a:srgbClr val="FC0128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Age (Years)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233613" y="5486400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30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14588" y="539750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103688" y="5486400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50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267200" y="539750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78513" y="5486400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70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059488" y="539750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3124" name="Group 20"/>
          <p:cNvGrpSpPr>
            <a:grpSpLocks/>
          </p:cNvGrpSpPr>
          <p:nvPr/>
        </p:nvGrpSpPr>
        <p:grpSpPr bwMode="auto">
          <a:xfrm>
            <a:off x="2428875" y="3714750"/>
            <a:ext cx="5895975" cy="1706563"/>
            <a:chOff x="1721" y="2340"/>
            <a:chExt cx="4178" cy="1075"/>
          </a:xfrm>
        </p:grpSpPr>
        <p:grpSp>
          <p:nvGrpSpPr>
            <p:cNvPr id="21537" name="Group 21"/>
            <p:cNvGrpSpPr>
              <a:grpSpLocks/>
            </p:cNvGrpSpPr>
            <p:nvPr/>
          </p:nvGrpSpPr>
          <p:grpSpPr bwMode="auto">
            <a:xfrm>
              <a:off x="1721" y="2447"/>
              <a:ext cx="2606" cy="968"/>
              <a:chOff x="1721" y="2447"/>
              <a:chExt cx="2606" cy="968"/>
            </a:xfrm>
          </p:grpSpPr>
          <p:sp>
            <p:nvSpPr>
              <p:cNvPr id="21539" name="Line 22"/>
              <p:cNvSpPr>
                <a:spLocks noChangeShapeType="1"/>
              </p:cNvSpPr>
              <p:nvPr/>
            </p:nvSpPr>
            <p:spPr bwMode="auto">
              <a:xfrm flipV="1">
                <a:off x="1721" y="3011"/>
                <a:ext cx="1309" cy="4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Line 23"/>
              <p:cNvSpPr>
                <a:spLocks noChangeShapeType="1"/>
              </p:cNvSpPr>
              <p:nvPr/>
            </p:nvSpPr>
            <p:spPr bwMode="auto">
              <a:xfrm flipV="1">
                <a:off x="3047" y="2480"/>
                <a:ext cx="1041" cy="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Arc 24"/>
              <p:cNvSpPr>
                <a:spLocks/>
              </p:cNvSpPr>
              <p:nvPr/>
            </p:nvSpPr>
            <p:spPr bwMode="auto">
              <a:xfrm rot="5400000">
                <a:off x="4150" y="2338"/>
                <a:ext cx="68" cy="286"/>
              </a:xfrm>
              <a:custGeom>
                <a:avLst/>
                <a:gdLst>
                  <a:gd name="T0" fmla="*/ 0 w 21600"/>
                  <a:gd name="T1" fmla="*/ 0 h 21749"/>
                  <a:gd name="T2" fmla="*/ 0 w 21600"/>
                  <a:gd name="T3" fmla="*/ 0 h 21749"/>
                  <a:gd name="T4" fmla="*/ 0 w 21600"/>
                  <a:gd name="T5" fmla="*/ 0 h 217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49" fill="none" extrusionOk="0">
                    <a:moveTo>
                      <a:pt x="21281" y="21749"/>
                    </a:moveTo>
                    <a:cubicBezTo>
                      <a:pt x="9477" y="21575"/>
                      <a:pt x="0" y="11957"/>
                      <a:pt x="0" y="152"/>
                    </a:cubicBezTo>
                    <a:cubicBezTo>
                      <a:pt x="-1" y="101"/>
                      <a:pt x="0" y="50"/>
                      <a:pt x="0" y="-1"/>
                    </a:cubicBezTo>
                  </a:path>
                  <a:path w="21600" h="21749" stroke="0" extrusionOk="0">
                    <a:moveTo>
                      <a:pt x="21281" y="21749"/>
                    </a:moveTo>
                    <a:cubicBezTo>
                      <a:pt x="9477" y="21575"/>
                      <a:pt x="0" y="11957"/>
                      <a:pt x="0" y="152"/>
                    </a:cubicBezTo>
                    <a:cubicBezTo>
                      <a:pt x="-1" y="101"/>
                      <a:pt x="0" y="50"/>
                      <a:pt x="0" y="-1"/>
                    </a:cubicBezTo>
                    <a:lnTo>
                      <a:pt x="21600" y="152"/>
                    </a:lnTo>
                    <a:lnTo>
                      <a:pt x="21281" y="2174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29" name="Rectangle 25"/>
            <p:cNvSpPr>
              <a:spLocks noChangeArrowheads="1"/>
            </p:cNvSpPr>
            <p:nvPr/>
          </p:nvSpPr>
          <p:spPr bwMode="auto">
            <a:xfrm>
              <a:off x="4359" y="2340"/>
              <a:ext cx="15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C0128">
                          <a:gamma/>
                          <a:shade val="60000"/>
                          <a:invGamma/>
                        </a:srgbClr>
                      </a:gs>
                      <a:gs pos="100000">
                        <a:srgbClr val="FC0128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rPr>
                <a:t>Family History</a:t>
              </a:r>
            </a:p>
            <a:p>
              <a:pPr>
                <a:defRPr/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rPr>
                <a:t>(without testing</a:t>
              </a:r>
              <a:r>
                <a:rPr lang="en-US" sz="2000" b="1" dirty="0">
                  <a:solidFill>
                    <a:srgbClr val="FFFFFF"/>
                  </a:solidFill>
                  <a:latin typeface="Helvetica" pitchFamily="34" charset="0"/>
                </a:rPr>
                <a:t>)</a:t>
              </a:r>
            </a:p>
          </p:txBody>
        </p:sp>
      </p:grpSp>
      <p:grpSp>
        <p:nvGrpSpPr>
          <p:cNvPr id="303130" name="Group 26"/>
          <p:cNvGrpSpPr>
            <a:grpSpLocks/>
          </p:cNvGrpSpPr>
          <p:nvPr/>
        </p:nvGrpSpPr>
        <p:grpSpPr bwMode="auto">
          <a:xfrm>
            <a:off x="2451100" y="1752600"/>
            <a:ext cx="5588000" cy="3638550"/>
            <a:chOff x="1737" y="1104"/>
            <a:chExt cx="3960" cy="2292"/>
          </a:xfrm>
        </p:grpSpPr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rot="120000" flipV="1">
              <a:off x="2526" y="1451"/>
              <a:ext cx="1020" cy="134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rc 28"/>
            <p:cNvSpPr>
              <a:spLocks/>
            </p:cNvSpPr>
            <p:nvPr/>
          </p:nvSpPr>
          <p:spPr bwMode="auto">
            <a:xfrm>
              <a:off x="3565" y="1252"/>
              <a:ext cx="711" cy="288"/>
            </a:xfrm>
            <a:custGeom>
              <a:avLst/>
              <a:gdLst>
                <a:gd name="T0" fmla="*/ 0 w 20925"/>
                <a:gd name="T1" fmla="*/ 0 h 21599"/>
                <a:gd name="T2" fmla="*/ 1 w 20925"/>
                <a:gd name="T3" fmla="*/ 0 h 21599"/>
                <a:gd name="T4" fmla="*/ 1 w 20925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5" h="21599" fill="none" extrusionOk="0">
                  <a:moveTo>
                    <a:pt x="-1" y="16244"/>
                  </a:moveTo>
                  <a:cubicBezTo>
                    <a:pt x="2442" y="6694"/>
                    <a:pt x="11042" y="9"/>
                    <a:pt x="20900" y="-1"/>
                  </a:cubicBezTo>
                </a:path>
                <a:path w="20925" h="21599" stroke="0" extrusionOk="0">
                  <a:moveTo>
                    <a:pt x="-1" y="16244"/>
                  </a:moveTo>
                  <a:cubicBezTo>
                    <a:pt x="2442" y="6694"/>
                    <a:pt x="11042" y="9"/>
                    <a:pt x="20900" y="-1"/>
                  </a:cubicBezTo>
                  <a:lnTo>
                    <a:pt x="20925" y="21599"/>
                  </a:lnTo>
                  <a:lnTo>
                    <a:pt x="-1" y="16244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 flipV="1">
              <a:off x="1737" y="2780"/>
              <a:ext cx="766" cy="61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4" name="Rectangle 30"/>
            <p:cNvSpPr>
              <a:spLocks noChangeArrowheads="1"/>
            </p:cNvSpPr>
            <p:nvPr/>
          </p:nvSpPr>
          <p:spPr bwMode="auto">
            <a:xfrm>
              <a:off x="4359" y="1104"/>
              <a:ext cx="1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C0128">
                          <a:gamma/>
                          <a:shade val="60000"/>
                          <a:invGamma/>
                        </a:srgbClr>
                      </a:gs>
                      <a:gs pos="100000">
                        <a:srgbClr val="FC0128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Helvetica" pitchFamily="34" charset="0"/>
                </a:rPr>
                <a:t>With mutation</a:t>
              </a:r>
            </a:p>
          </p:txBody>
        </p:sp>
      </p:grpSp>
      <p:grpSp>
        <p:nvGrpSpPr>
          <p:cNvPr id="303135" name="Group 31"/>
          <p:cNvGrpSpPr>
            <a:grpSpLocks/>
          </p:cNvGrpSpPr>
          <p:nvPr/>
        </p:nvGrpSpPr>
        <p:grpSpPr bwMode="auto">
          <a:xfrm>
            <a:off x="2439988" y="4946650"/>
            <a:ext cx="5999162" cy="476250"/>
            <a:chOff x="1729" y="3116"/>
            <a:chExt cx="4251" cy="300"/>
          </a:xfrm>
        </p:grpSpPr>
        <p:sp>
          <p:nvSpPr>
            <p:cNvPr id="21530" name="Line 32"/>
            <p:cNvSpPr>
              <a:spLocks noChangeShapeType="1"/>
            </p:cNvSpPr>
            <p:nvPr/>
          </p:nvSpPr>
          <p:spPr bwMode="auto">
            <a:xfrm flipV="1">
              <a:off x="1729" y="3353"/>
              <a:ext cx="1447" cy="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33"/>
            <p:cNvSpPr>
              <a:spLocks noChangeShapeType="1"/>
            </p:cNvSpPr>
            <p:nvPr/>
          </p:nvSpPr>
          <p:spPr bwMode="auto">
            <a:xfrm flipV="1">
              <a:off x="3209" y="3217"/>
              <a:ext cx="1071" cy="12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8" name="Rectangle 34"/>
            <p:cNvSpPr>
              <a:spLocks noChangeArrowheads="1"/>
            </p:cNvSpPr>
            <p:nvPr/>
          </p:nvSpPr>
          <p:spPr bwMode="auto">
            <a:xfrm>
              <a:off x="4359" y="3116"/>
              <a:ext cx="16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C0128">
                          <a:gamma/>
                          <a:shade val="60000"/>
                          <a:invGamma/>
                        </a:srgbClr>
                      </a:gs>
                      <a:gs pos="100000">
                        <a:srgbClr val="FC0128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Helvetica" pitchFamily="34" charset="0"/>
                </a:rPr>
                <a:t>Without mutation</a:t>
              </a:r>
            </a:p>
          </p:txBody>
        </p:sp>
      </p:grpSp>
      <p:sp>
        <p:nvSpPr>
          <p:cNvPr id="21527" name="Rectangle 35"/>
          <p:cNvSpPr>
            <a:spLocks noChangeArrowheads="1"/>
          </p:cNvSpPr>
          <p:nvPr/>
        </p:nvSpPr>
        <p:spPr bwMode="auto">
          <a:xfrm>
            <a:off x="93663" y="6327775"/>
            <a:ext cx="8516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Adapted with permission from</a:t>
            </a:r>
            <a:r>
              <a:rPr lang="en-US" sz="1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Ponder B: Genetic Testing for Cancer Risk.</a:t>
            </a:r>
            <a:r>
              <a:rPr lang="en-US" sz="1600" i="1">
                <a:solidFill>
                  <a:schemeClr val="tx2"/>
                </a:solidFill>
                <a:latin typeface="Times New Roman" pitchFamily="18" charset="0"/>
              </a:rPr>
              <a:t> Science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 1997; 278:1050-4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Copyright 1997 American Association for the Advancement of Science</a:t>
            </a:r>
          </a:p>
        </p:txBody>
      </p:sp>
      <p:sp>
        <p:nvSpPr>
          <p:cNvPr id="21528" name="Rectangle 36"/>
          <p:cNvSpPr>
            <a:spLocks noChangeArrowheads="1"/>
          </p:cNvSpPr>
          <p:nvPr/>
        </p:nvSpPr>
        <p:spPr bwMode="auto">
          <a:xfrm>
            <a:off x="0" y="5867400"/>
            <a:ext cx="9007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000" i="1">
                <a:latin typeface="Helvetica" pitchFamily="34" charset="0"/>
              </a:rPr>
              <a:t>Each child of a carrier has a 50-50 chance of being at increased risk (or </a:t>
            </a:r>
            <a:r>
              <a:rPr lang="en-US" sz="2000" b="1" i="1">
                <a:latin typeface="Helvetica" pitchFamily="34" charset="0"/>
              </a:rPr>
              <a:t>not</a:t>
            </a:r>
            <a:r>
              <a:rPr lang="en-US" sz="2000" i="1">
                <a:latin typeface="Helvetica" pitchFamily="34" charset="0"/>
              </a:rPr>
              <a:t>).</a:t>
            </a:r>
          </a:p>
        </p:txBody>
      </p:sp>
      <p:sp>
        <p:nvSpPr>
          <p:cNvPr id="21529" name="TextBox 1"/>
          <p:cNvSpPr txBox="1">
            <a:spLocks noChangeArrowheads="1"/>
          </p:cNvSpPr>
          <p:nvPr/>
        </p:nvSpPr>
        <p:spPr bwMode="auto">
          <a:xfrm>
            <a:off x="6240463" y="2279650"/>
            <a:ext cx="25447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Prophylactic Surgery</a:t>
            </a:r>
          </a:p>
          <a:p>
            <a:r>
              <a:rPr lang="en-US"/>
              <a:t>Chemo prevention</a:t>
            </a:r>
          </a:p>
          <a:p>
            <a:r>
              <a:rPr lang="en-US"/>
              <a:t>Increased surveillance </a:t>
            </a: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Hereditary Colon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Identification and referral of individuals at risk for colon cancer is problematic nationally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Wider variety of associated cancers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Wide variation in age of onset of cancer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Ohio state study mean age of colon cancer diagnosis was 60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8915400" cy="6172200"/>
          </a:xfrm>
          <a:noFill/>
        </p:spPr>
      </p:pic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Lynch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Helen F. Graham Cancer Centers </a:t>
            </a:r>
            <a:r>
              <a:rPr lang="en-US" sz="4000" dirty="0" smtClean="0"/>
              <a:t>resolution</a:t>
            </a:r>
            <a:endParaRPr lang="en-US" sz="40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screening for Lynch syndrome – </a:t>
            </a:r>
          </a:p>
          <a:p>
            <a:pPr lvl="1" eaLnBrk="1" hangingPunct="1"/>
            <a:r>
              <a:rPr lang="en-US" smtClean="0"/>
              <a:t>Implemented on December 5, 2011- all colon and endometrial cancers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Pilot data – MSI/IHC on all colon cancers – 1 practice</a:t>
            </a:r>
          </a:p>
          <a:p>
            <a:pPr lvl="2" eaLnBrk="1" hangingPunct="1"/>
            <a:r>
              <a:rPr lang="en-US" smtClean="0"/>
              <a:t>Showed increased detection of individuals at risk for hereditary  colon cancer syndrome </a:t>
            </a:r>
          </a:p>
          <a:p>
            <a:pPr lvl="3" eaLnBrk="1" hangingPunct="1"/>
            <a:r>
              <a:rPr lang="en-US" smtClean="0"/>
              <a:t>50%  prior to pilot</a:t>
            </a:r>
          </a:p>
          <a:p>
            <a:pPr lvl="3" eaLnBrk="1" hangingPunct="1"/>
            <a:r>
              <a:rPr lang="en-US" smtClean="0"/>
              <a:t>88%  during pilot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HFGCC Experience in Genetic Testing.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82% of counseled patients accepted genetic testing. </a:t>
            </a:r>
          </a:p>
          <a:p>
            <a:pPr eaLnBrk="1" hangingPunct="1"/>
            <a:r>
              <a:rPr lang="en-US" smtClean="0"/>
              <a:t>57-60% for the National average</a:t>
            </a:r>
          </a:p>
          <a:p>
            <a:pPr eaLnBrk="1" hangingPunct="1"/>
            <a:r>
              <a:rPr lang="en-US" smtClean="0"/>
              <a:t>Reasons for higher genetic testing</a:t>
            </a:r>
          </a:p>
          <a:p>
            <a:pPr lvl="1" eaLnBrk="1" hangingPunct="1"/>
            <a:r>
              <a:rPr lang="en-US" smtClean="0"/>
              <a:t>Community presentations- lay and professional</a:t>
            </a:r>
          </a:p>
          <a:p>
            <a:pPr lvl="1" eaLnBrk="1" hangingPunct="1"/>
            <a:r>
              <a:rPr lang="en-US" smtClean="0"/>
              <a:t>Multidisciplinary disease site centers</a:t>
            </a:r>
          </a:p>
          <a:p>
            <a:pPr lvl="1" eaLnBrk="1" hangingPunct="1"/>
            <a:r>
              <a:rPr lang="en-US" smtClean="0"/>
              <a:t>Genetic Counselors going into the community to provide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Outcomes:  Impact of Genetic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Mutation carriers- 90-95% have had an impact on health care management</a:t>
            </a:r>
          </a:p>
          <a:p>
            <a:pPr lvl="1" eaLnBrk="1" hangingPunct="1"/>
            <a:r>
              <a:rPr lang="en-US" smtClean="0"/>
              <a:t>Prophylactic Surgery</a:t>
            </a:r>
          </a:p>
          <a:p>
            <a:pPr lvl="1" eaLnBrk="1" hangingPunct="1"/>
            <a:r>
              <a:rPr lang="en-US" smtClean="0"/>
              <a:t>Increased Surveillance </a:t>
            </a:r>
          </a:p>
          <a:p>
            <a:pPr lvl="1" eaLnBrk="1" hangingPunct="1"/>
            <a:r>
              <a:rPr lang="en-US" smtClean="0"/>
              <a:t>Participation in Clinical Trials</a:t>
            </a:r>
          </a:p>
          <a:p>
            <a:pPr marL="666750" lvl="2" indent="0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Counseling Licensure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Delaware leading the way:</a:t>
            </a:r>
          </a:p>
          <a:p>
            <a:pPr lvl="1" eaLnBrk="1" hangingPunct="1"/>
            <a:r>
              <a:rPr lang="en-US" smtClean="0"/>
              <a:t>Genetic Counseling licensure was passed in 2010</a:t>
            </a:r>
          </a:p>
          <a:p>
            <a:pPr lvl="1" eaLnBrk="1" hangingPunct="1"/>
            <a:r>
              <a:rPr lang="en-US" smtClean="0"/>
              <a:t>Division of Professional Regulation - Board of Medical Practice started issuing licenses in 2011.</a:t>
            </a:r>
          </a:p>
          <a:p>
            <a:pPr lvl="1" eaLnBrk="1" hangingPunct="1"/>
            <a:r>
              <a:rPr lang="en-US" smtClean="0"/>
              <a:t>Delaware is the 8</a:t>
            </a:r>
            <a:r>
              <a:rPr lang="en-US" baseline="30000" smtClean="0"/>
              <a:t>th</a:t>
            </a:r>
            <a:r>
              <a:rPr lang="en-US" smtClean="0"/>
              <a:t> state to issue Licenses to Genetic Counselors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74025" cy="441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Familial Cancer Risk Program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Familial Cancer Risk Registry </a:t>
            </a:r>
            <a:r>
              <a:rPr lang="en-US" dirty="0" smtClean="0"/>
              <a:t>(2002 to 2012)</a:t>
            </a:r>
            <a:endParaRPr lang="en-US" dirty="0"/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First and only program in the State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3,175 </a:t>
            </a:r>
            <a:r>
              <a:rPr lang="en-US" dirty="0"/>
              <a:t>Individuals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Over 150,000 Family Members</a:t>
            </a:r>
          </a:p>
          <a:p>
            <a:pPr marL="978408" lvl="3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Family Registry Bio repository  (2008 to 2012)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690 samples from 607 families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Collaborations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University of Delaware</a:t>
            </a:r>
          </a:p>
          <a:p>
            <a:pPr lvl="1" eaLnBrk="1" hangingPunct="1"/>
            <a:r>
              <a:rPr lang="en-US" smtClean="0"/>
              <a:t>Mentor undergraduate students who are interested in Genetic Counseling</a:t>
            </a:r>
          </a:p>
          <a:p>
            <a:pPr lvl="1" eaLnBrk="1" hangingPunct="1"/>
            <a:r>
              <a:rPr lang="en-US" smtClean="0"/>
              <a:t>Adjunct scientist appointments with the Department of Biological Sciences</a:t>
            </a:r>
          </a:p>
          <a:p>
            <a:pPr lvl="1" eaLnBrk="1" hangingPunct="1"/>
            <a:r>
              <a:rPr lang="en-US" smtClean="0"/>
              <a:t>Planning an advanced degree in genetic counseling </a:t>
            </a:r>
          </a:p>
          <a:p>
            <a:pPr eaLnBrk="1" hangingPunct="1"/>
            <a:r>
              <a:rPr lang="en-US" smtClean="0"/>
              <a:t>Arcadia University and University of Maryland</a:t>
            </a:r>
          </a:p>
          <a:p>
            <a:pPr lvl="1" eaLnBrk="1" hangingPunct="1"/>
            <a:r>
              <a:rPr lang="en-US" smtClean="0"/>
              <a:t>Clinical rotation site for Master level genetic counseling students. 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 continue to expand services across the state of Delaware- targeting Sussex and Kent Counties </a:t>
            </a:r>
          </a:p>
          <a:p>
            <a:pPr eaLnBrk="1" hangingPunct="1"/>
            <a:r>
              <a:rPr lang="en-US" sz="2400" smtClean="0"/>
              <a:t>Provide educational opportunities for professionals and lay individuals</a:t>
            </a:r>
          </a:p>
          <a:p>
            <a:pPr eaLnBrk="1" hangingPunct="1"/>
            <a:r>
              <a:rPr lang="en-US" sz="2400" smtClean="0"/>
              <a:t>Physical presence at the federally funded community health centers (Westside and HJMC)</a:t>
            </a:r>
          </a:p>
          <a:p>
            <a:pPr eaLnBrk="1" hangingPunct="1"/>
            <a:r>
              <a:rPr lang="en-US" sz="2400" smtClean="0"/>
              <a:t>Increase Grant Funding and Publications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Counseling Staff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Staff:  4 Board Certified Genetic Counselors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Zohra Ali-Khan </a:t>
            </a:r>
            <a:r>
              <a:rPr lang="en-US" dirty="0" err="1"/>
              <a:t>Catts</a:t>
            </a:r>
            <a:r>
              <a:rPr lang="en-US" dirty="0"/>
              <a:t>, MS LCGC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Becky Milewski, MS LCGC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Marcie Parker, MS LCGC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Chandra Somerman, MS LCGC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143000"/>
          </a:xfrm>
        </p:spPr>
        <p:txBody>
          <a:bodyPr/>
          <a:lstStyle/>
          <a:p>
            <a:pPr marL="342900" indent="-342900" eaLnBrk="1" hangingPunct="1"/>
            <a:r>
              <a:rPr lang="en-US" sz="4000" smtClean="0">
                <a:solidFill>
                  <a:srgbClr val="000000"/>
                </a:solidFill>
              </a:rPr>
              <a:t>Genetic Counseling  and Program Services Expanded Across the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693025" cy="43434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New Castle County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Helen F. Graham Cancer Center, Christiana Care Health System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Genetic Counseling Services provided daily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Wilmington Annex, Christiana Care Health System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Genetic counseling Services provided </a:t>
            </a:r>
            <a:r>
              <a:rPr lang="en-US" dirty="0" smtClean="0"/>
              <a:t>once </a:t>
            </a:r>
            <a:r>
              <a:rPr lang="en-US" dirty="0"/>
              <a:t>a month (2009- 2012</a:t>
            </a:r>
            <a:r>
              <a:rPr lang="en-US" dirty="0" smtClean="0"/>
              <a:t>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Westside Family Healthcare, federally funded community healthcare center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Genetic counseling services are provided weekly (Jan. 2012 -2012)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Sussex County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Tunnell</a:t>
            </a:r>
            <a:r>
              <a:rPr lang="en-US" dirty="0" smtClean="0"/>
              <a:t> Cancer Center, Beebe Medical Center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Genetic counseling services are currently provided weekly  (2002 to 2012)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Nanticoke Hospital- 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Potential for genetic counseling services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Maryland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Union Hospital, Elkton Maryland (2009 to present)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Genetic Counseling services provided bi-monthly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laware-county-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82938" y="-228600"/>
            <a:ext cx="3913187" cy="6781800"/>
          </a:xfr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05200" y="1524000"/>
            <a:ext cx="153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61% (1937/3175)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57600" y="3505200"/>
            <a:ext cx="149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5% (159/3175)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67200" y="5486400"/>
            <a:ext cx="180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11</a:t>
            </a:r>
            <a:r>
              <a:rPr lang="en-US"/>
              <a:t>% (349/3175)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2819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11.0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</a:t>
            </a:r>
            <a:r>
              <a:rPr lang="en-US" dirty="0">
                <a:latin typeface="Arial" pitchFamily="34" charset="0"/>
              </a:rPr>
              <a:t> (349/3175) Maryland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3133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9%</a:t>
            </a:r>
            <a:r>
              <a:rPr lang="en-US" dirty="0">
                <a:latin typeface="Arial" pitchFamily="34" charset="0"/>
              </a:rPr>
              <a:t> (285/3175) Pennsylvania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45075" y="798513"/>
            <a:ext cx="4098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3 % (95/3175) from New Jersey and points further north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18002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*</a:t>
            </a:r>
            <a:r>
              <a:rPr lang="en-US" sz="1200">
                <a:solidFill>
                  <a:srgbClr val="CC3300"/>
                </a:solidFill>
              </a:rPr>
              <a:t>Tunnell Cancer Center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05200" y="914400"/>
            <a:ext cx="81438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*</a:t>
            </a:r>
            <a:r>
              <a:rPr lang="en-US" sz="1200" b="1">
                <a:solidFill>
                  <a:srgbClr val="CC3300"/>
                </a:solidFill>
              </a:rPr>
              <a:t>HFGCC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543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Increasing patient encounters</a:t>
            </a:r>
          </a:p>
        </p:txBody>
      </p:sp>
      <p:graphicFrame>
        <p:nvGraphicFramePr>
          <p:cNvPr id="14339" name="Content Placeholder 6"/>
          <p:cNvGraphicFramePr>
            <a:graphicFrameLocks noGrp="1"/>
          </p:cNvGraphicFramePr>
          <p:nvPr>
            <p:ph idx="1"/>
          </p:nvPr>
        </p:nvGraphicFramePr>
        <p:xfrm>
          <a:off x="163513" y="1473200"/>
          <a:ext cx="8331200" cy="4491038"/>
        </p:xfrm>
        <a:graphic>
          <a:graphicData uri="http://schemas.openxmlformats.org/presentationml/2006/ole">
            <p:oleObj spid="_x0000_s14339" r:id="rId3" imgW="8327858" imgH="4487045" progId="Excel.Chart.8">
              <p:embed/>
            </p:oleObj>
          </a:graphicData>
        </a:graphic>
      </p:graphicFrame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819400" y="1752600"/>
            <a:ext cx="301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Patient encounters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7924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2002 - </a:t>
            </a:r>
            <a:r>
              <a:rPr lang="en-US" sz="1800" dirty="0" smtClean="0">
                <a:solidFill>
                  <a:schemeClr val="tx1"/>
                </a:solidFill>
              </a:rPr>
              <a:t>2011 </a:t>
            </a:r>
            <a:r>
              <a:rPr lang="en-US" sz="1800" dirty="0">
                <a:solidFill>
                  <a:schemeClr val="tx1"/>
                </a:solidFill>
              </a:rPr>
              <a:t>Uptake in Genetic Testing at the HFGCC is </a:t>
            </a:r>
            <a:r>
              <a:rPr lang="en-US" sz="1800" dirty="0" smtClean="0">
                <a:solidFill>
                  <a:schemeClr val="tx1"/>
                </a:solidFill>
              </a:rPr>
              <a:t>82%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  Published data ranges from 26-78% ;average 57-60%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Chart 5"/>
          <p:cNvGraphicFramePr>
            <a:graphicFrameLocks/>
          </p:cNvGraphicFramePr>
          <p:nvPr/>
        </p:nvGraphicFramePr>
        <p:xfrm>
          <a:off x="1244600" y="254000"/>
          <a:ext cx="6731000" cy="5511800"/>
        </p:xfrm>
        <a:graphic>
          <a:graphicData uri="http://schemas.openxmlformats.org/presentationml/2006/ole">
            <p:oleObj spid="_x0000_s15363" r:id="rId3" imgW="6730567" imgH="55112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 testing per year</a:t>
            </a:r>
            <a:endParaRPr lang="en-US" dirty="0"/>
          </a:p>
        </p:txBody>
      </p:sp>
      <p:graphicFrame>
        <p:nvGraphicFramePr>
          <p:cNvPr id="16387" name="Chart 4"/>
          <p:cNvGraphicFramePr>
            <a:graphicFrameLocks/>
          </p:cNvGraphicFramePr>
          <p:nvPr/>
        </p:nvGraphicFramePr>
        <p:xfrm>
          <a:off x="254000" y="1168400"/>
          <a:ext cx="8712200" cy="5130800"/>
        </p:xfrm>
        <a:graphic>
          <a:graphicData uri="http://schemas.openxmlformats.org/presentationml/2006/ole">
            <p:oleObj spid="_x0000_s16387" r:id="rId3" imgW="8711939" imgH="51271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2971800" cy="2087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1219200" y="3352800"/>
          <a:ext cx="6705600" cy="3124200"/>
        </p:xfrm>
        <a:graphic>
          <a:graphicData uri="http://schemas.openxmlformats.org/presentationml/2006/ole">
            <p:oleObj spid="_x0000_s17411" name="Chart" r:id="rId3" imgW="5658002" imgH="3229051" progId="Excel.Chart.8">
              <p:embed/>
            </p:oleObj>
          </a:graphicData>
        </a:graphic>
      </p:graphicFrame>
      <p:pic>
        <p:nvPicPr>
          <p:cNvPr id="8" name="Chart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0"/>
            <a:ext cx="6572250" cy="335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7324</TotalTime>
  <Words>855</Words>
  <Application>Microsoft Office PowerPoint</Application>
  <PresentationFormat>On-screen Show (4:3)</PresentationFormat>
  <Paragraphs>124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Wingdings</vt:lpstr>
      <vt:lpstr>Tahoma</vt:lpstr>
      <vt:lpstr>Helvetica</vt:lpstr>
      <vt:lpstr>Times New Roman</vt:lpstr>
      <vt:lpstr>Flow</vt:lpstr>
      <vt:lpstr>Microsoft Excel Chart</vt:lpstr>
      <vt:lpstr>Cancer Genetic Counseling and Familial Cancer Risk Assessment Program </vt:lpstr>
      <vt:lpstr>Introduction</vt:lpstr>
      <vt:lpstr>Genetic Counseling Staff </vt:lpstr>
      <vt:lpstr>Genetic Counseling  and Program Services Expanded Across the State</vt:lpstr>
      <vt:lpstr>Slide 5</vt:lpstr>
      <vt:lpstr>Increasing patient encounters</vt:lpstr>
      <vt:lpstr>2002 - 2011 Uptake in Genetic Testing at the HFGCC is 82%        Published data ranges from 26-78% ;average 57-60% </vt:lpstr>
      <vt:lpstr>Genetic testing per year</vt:lpstr>
      <vt:lpstr>Slide 9</vt:lpstr>
      <vt:lpstr>Slide 10</vt:lpstr>
      <vt:lpstr>HBOC</vt:lpstr>
      <vt:lpstr>Slide 12</vt:lpstr>
      <vt:lpstr>The Importance of Genetic Diagnosis</vt:lpstr>
      <vt:lpstr>Hereditary Colon Cancer</vt:lpstr>
      <vt:lpstr>Lynch Syndrome</vt:lpstr>
      <vt:lpstr>Helen F. Graham Cancer Centers resolution</vt:lpstr>
      <vt:lpstr>HFGCC Experience in Genetic Testing. </vt:lpstr>
      <vt:lpstr>Outcomes:  Impact of Genetic Testing</vt:lpstr>
      <vt:lpstr>Genetic Counseling Licensure</vt:lpstr>
      <vt:lpstr>Collaborations </vt:lpstr>
      <vt:lpstr>Goals</vt:lpstr>
    </vt:vector>
  </TitlesOfParts>
  <Company>GDACC,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GDACC, Inc.</dc:creator>
  <cp:lastModifiedBy>Katherine.Hughes</cp:lastModifiedBy>
  <cp:revision>121</cp:revision>
  <cp:lastPrinted>2012-02-14T18:14:46Z</cp:lastPrinted>
  <dcterms:created xsi:type="dcterms:W3CDTF">1998-02-13T18:29:22Z</dcterms:created>
  <dcterms:modified xsi:type="dcterms:W3CDTF">2012-02-17T20:43:21Z</dcterms:modified>
</cp:coreProperties>
</file>