
<file path=[Content_Types].xml><?xml version="1.0" encoding="utf-8"?>
<Types xmlns="http://schemas.openxmlformats.org/package/2006/content-types">
  <Default Extension="1" ContentType="image/jpeg"/>
  <Default Extension="emf" ContentType="image/x-em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17"/>
  </p:notesMasterIdLst>
  <p:sldIdLst>
    <p:sldId id="262" r:id="rId2"/>
    <p:sldId id="265" r:id="rId3"/>
    <p:sldId id="258" r:id="rId4"/>
    <p:sldId id="257" r:id="rId5"/>
    <p:sldId id="259" r:id="rId6"/>
    <p:sldId id="269" r:id="rId7"/>
    <p:sldId id="271" r:id="rId8"/>
    <p:sldId id="276" r:id="rId9"/>
    <p:sldId id="275" r:id="rId10"/>
    <p:sldId id="270" r:id="rId11"/>
    <p:sldId id="277" r:id="rId12"/>
    <p:sldId id="278" r:id="rId13"/>
    <p:sldId id="274" r:id="rId14"/>
    <p:sldId id="263" r:id="rId15"/>
    <p:sldId id="260" r:id="rId1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B1384-F486-4A9F-A725-34B284C7881B}" v="131" dt="2023-11-18T13:10:44.660"/>
    <p1510:client id="{96F666B8-750B-467A-964E-F55BB3E5BFF3}" v="1" dt="2023-11-18T13:51:55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265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Devona Williams" userId="5a2ce9ec2e10b7d2" providerId="LiveId" clId="{96F666B8-750B-467A-964E-F55BB3E5BFF3}"/>
    <pc:docChg chg="custSel modSld">
      <pc:chgData name="Dr. Devona Williams" userId="5a2ce9ec2e10b7d2" providerId="LiveId" clId="{96F666B8-750B-467A-964E-F55BB3E5BFF3}" dt="2023-11-18T13:52:42.922" v="26" actId="478"/>
      <pc:docMkLst>
        <pc:docMk/>
      </pc:docMkLst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3036703444" sldId="257"/>
        </pc:sldMkLst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2686803644" sldId="258"/>
        </pc:sldMkLst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13927939" sldId="259"/>
        </pc:sldMkLst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4121156436" sldId="260"/>
        </pc:sldMkLst>
      </pc:sldChg>
      <pc:sldChg chg="delSp mod modTransition">
        <pc:chgData name="Dr. Devona Williams" userId="5a2ce9ec2e10b7d2" providerId="LiveId" clId="{96F666B8-750B-467A-964E-F55BB3E5BFF3}" dt="2023-11-18T13:52:42.922" v="26" actId="478"/>
        <pc:sldMkLst>
          <pc:docMk/>
          <pc:sldMk cId="278748774" sldId="262"/>
        </pc:sldMkLst>
        <pc:spChg chg="del">
          <ac:chgData name="Dr. Devona Williams" userId="5a2ce9ec2e10b7d2" providerId="LiveId" clId="{96F666B8-750B-467A-964E-F55BB3E5BFF3}" dt="2023-11-18T13:52:42.922" v="26" actId="478"/>
          <ac:spMkLst>
            <pc:docMk/>
            <pc:sldMk cId="278748774" sldId="262"/>
            <ac:spMk id="2" creationId="{61F3B81D-E291-7884-1630-43F0FF637DDB}"/>
          </ac:spMkLst>
        </pc:spChg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1103928340" sldId="263"/>
        </pc:sldMkLst>
      </pc:sldChg>
      <pc:sldChg chg="modSp mod modTransition">
        <pc:chgData name="Dr. Devona Williams" userId="5a2ce9ec2e10b7d2" providerId="LiveId" clId="{96F666B8-750B-467A-964E-F55BB3E5BFF3}" dt="2023-11-18T13:51:55.616" v="25"/>
        <pc:sldMkLst>
          <pc:docMk/>
          <pc:sldMk cId="2608734267" sldId="265"/>
        </pc:sldMkLst>
        <pc:spChg chg="mod">
          <ac:chgData name="Dr. Devona Williams" userId="5a2ce9ec2e10b7d2" providerId="LiveId" clId="{96F666B8-750B-467A-964E-F55BB3E5BFF3}" dt="2023-11-18T13:51:03.052" v="24" actId="20577"/>
          <ac:spMkLst>
            <pc:docMk/>
            <pc:sldMk cId="2608734267" sldId="265"/>
            <ac:spMk id="3" creationId="{B758EDFE-A259-09AA-D732-D56EC6084681}"/>
          </ac:spMkLst>
        </pc:spChg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2035140285" sldId="269"/>
        </pc:sldMkLst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1020003458" sldId="270"/>
        </pc:sldMkLst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3133872002" sldId="271"/>
        </pc:sldMkLst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1648435814" sldId="274"/>
        </pc:sldMkLst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940173435" sldId="275"/>
        </pc:sldMkLst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2401672912" sldId="276"/>
        </pc:sldMkLst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3798442660" sldId="277"/>
        </pc:sldMkLst>
      </pc:sldChg>
      <pc:sldChg chg="modTransition">
        <pc:chgData name="Dr. Devona Williams" userId="5a2ce9ec2e10b7d2" providerId="LiveId" clId="{96F666B8-750B-467A-964E-F55BB3E5BFF3}" dt="2023-11-18T13:51:55.616" v="25"/>
        <pc:sldMkLst>
          <pc:docMk/>
          <pc:sldMk cId="2936878340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8FC9C26-FA24-45B5-9333-02817B751A1E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BA4F145-9CF6-4C78-8D27-0608DD59A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4F145-9CF6-4C78-8D27-0608DD59AF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33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4F145-9CF6-4C78-8D27-0608DD59AF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9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4F145-9CF6-4C78-8D27-0608DD59AF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8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4F145-9CF6-4C78-8D27-0608DD59AF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4F145-9CF6-4C78-8D27-0608DD59AF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4F145-9CF6-4C78-8D27-0608DD59AF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6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68FB-8C5B-4F37-A0D9-9E1311149C0E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A669-65FE-44E7-B87F-0E3B2674E86E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1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EED-ECD1-4B45-803A-95CA25434905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20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EE02-FB30-462B-ACB1-2B1EE3C34090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6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46CB-0EF9-4B42-AC70-36B96F36D306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888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CC21-CA2C-4C4E-AAAD-2C978B895F18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4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F324-F5D4-40B5-8985-E7AEC69735B9}" type="datetime1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68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855C-541B-43F1-80D4-F9CAB7751A4D}" type="datetime1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B2B1-A61C-CC2F-EB90-F85E1CF9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800" y="1122363"/>
            <a:ext cx="7569200" cy="2387600"/>
          </a:xfrm>
        </p:spPr>
        <p:txBody>
          <a:bodyPr anchor="b"/>
          <a:lstStyle>
            <a:lvl1pPr algn="l">
              <a:defRPr sz="6000">
                <a:solidFill>
                  <a:srgbClr val="86573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F15F1-5DF6-7459-7E3D-2CC5E9B3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5C3F-532B-4006-A60C-CCC9874CDF91}" type="datetime1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71D85-DEFC-4CEA-0801-7B7B8662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44354-6E74-F9BF-9E8A-8C79009B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DDD5-A2CA-484D-BCFA-A6BB12C46D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F5D13-BA2B-0952-3862-3BC3C5A33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662" y="0"/>
            <a:ext cx="17907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1F4F46-77F5-AE2D-13F7-B5597B00D4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98800" y="3657600"/>
            <a:ext cx="75692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65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9AE6-23A4-402C-B38E-B00694330817}" type="datetime1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3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3DA0-613F-4422-B5C5-9433FFA444C5}" type="datetime1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AEF0-0044-4BE2-9C0B-BD5D457B69CC}" type="datetime1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AD9-C174-4BA9-A6FB-4EA8016B9C1F}" type="datetime1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4D09-D525-4194-9410-F72E90B12551}" type="datetime1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8C5-81CD-4AF9-A58D-0AC7A6BBC02D}" type="datetime1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1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8041-342B-4130-B499-0D0F0B913B5F}" type="datetime1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1310-8749-47E3-9548-469969427FF9}" type="datetime1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1C02-68F4-4207-9919-BE0B0E52040A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www.goeinswilliams.com          AHL Coalition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ationalnationusa.blogspot.com/2017/12/happy-holiday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1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14076/free-photo-image-workplace-entrepreneur-startu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s.delaware.gov/dph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://www.delawareinstitut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pg"/><Relationship Id="rId4" Type="http://schemas.openxmlformats.org/officeDocument/2006/relationships/hyperlink" Target="http://www.healthycommunitiesd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07E2FD-B46E-D24C-CB81-F289BD4DD27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031635" y="644377"/>
            <a:ext cx="8518108" cy="5362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PANO Advancing Healthy Lifestyles Coalition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December 12, 2023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sz="4800" b="1" dirty="0">
                <a:solidFill>
                  <a:srgbClr val="875739"/>
                </a:solidFill>
                <a:latin typeface="Georgia" panose="02040502050405020303" pitchFamily="18" charset="0"/>
                <a:ea typeface="P22 Mackinac Pro" panose="02000000000000000000" pitchFamily="2" charset="77"/>
              </a:rPr>
              <a:t>AHL Coalition Quarterly Meeting </a:t>
            </a:r>
            <a:endParaRPr lang="en-US" sz="4800" b="1" dirty="0">
              <a:solidFill>
                <a:srgbClr val="875739"/>
              </a:solidFill>
              <a:effectLst/>
              <a:latin typeface="Georgia" panose="02040502050405020303" pitchFamily="18" charset="0"/>
              <a:ea typeface="P22 Mackinac Pro" panose="02000000000000000000" pitchFamily="2" charset="77"/>
            </a:endParaRPr>
          </a:p>
          <a:p>
            <a:pPr marL="0" indent="0" algn="l">
              <a:buNone/>
            </a:pPr>
            <a:endParaRPr lang="en-US" sz="2500" dirty="0">
              <a:solidFill>
                <a:srgbClr val="333333"/>
              </a:solidFill>
              <a:effectLst/>
              <a:latin typeface="Gotham Book" pitchFamily="2" charset="0"/>
              <a:cs typeface="Gotham Book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effectLst/>
              </a:rPr>
              <a:t>FACILITATED BY: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effectLst/>
              </a:rPr>
              <a:t> </a:t>
            </a:r>
            <a:br>
              <a:rPr lang="en-US" dirty="0">
                <a:solidFill>
                  <a:srgbClr val="333333"/>
                </a:solidFill>
                <a:effectLst/>
              </a:rPr>
            </a:br>
            <a:r>
              <a:rPr lang="en-US" dirty="0">
                <a:solidFill>
                  <a:srgbClr val="333333"/>
                </a:solidFill>
                <a:effectLst/>
              </a:rPr>
              <a:t>                 Devona E.G. Williams, PhD </a:t>
            </a:r>
            <a:br>
              <a:rPr lang="en-US" dirty="0">
                <a:solidFill>
                  <a:srgbClr val="333333"/>
                </a:solidFill>
                <a:effectLst/>
              </a:rPr>
            </a:br>
            <a:r>
              <a:rPr lang="en-US" dirty="0">
                <a:solidFill>
                  <a:srgbClr val="333333"/>
                </a:solidFill>
                <a:effectLst/>
              </a:rPr>
              <a:t>                 President/CEO</a:t>
            </a:r>
            <a:br>
              <a:rPr lang="en-US" dirty="0">
                <a:solidFill>
                  <a:srgbClr val="333333"/>
                </a:solidFill>
                <a:effectLst/>
              </a:rPr>
            </a:br>
            <a:endParaRPr lang="en-US" dirty="0">
              <a:solidFill>
                <a:srgbClr val="333333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51DBD-90F9-9F01-1515-6281330A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62" y="0"/>
            <a:ext cx="17907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284D0-858B-DF6B-47FF-585C128F7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84" y="4608820"/>
            <a:ext cx="1110946" cy="11528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5CDB6-8A24-37F5-3F86-D3B5698C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DDD5-A2CA-484D-BCFA-A6BB12C46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B7D3-DAAD-F3C1-3A57-540228E8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714" y="793709"/>
            <a:ext cx="4780413" cy="13596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AHL Conference Resource Table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F55E3-5EB2-DC61-7343-6A6A778E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340980"/>
            <a:ext cx="4064439" cy="3880773"/>
          </a:xfrm>
        </p:spPr>
        <p:txBody>
          <a:bodyPr>
            <a:normAutofit/>
          </a:bodyPr>
          <a:lstStyle/>
          <a:p>
            <a:r>
              <a:rPr lang="en-US" sz="2800" dirty="0"/>
              <a:t>Information to share</a:t>
            </a:r>
          </a:p>
          <a:p>
            <a:r>
              <a:rPr lang="en-US" sz="2800" dirty="0"/>
              <a:t>Door prizes, give aways</a:t>
            </a:r>
          </a:p>
          <a:p>
            <a:r>
              <a:rPr lang="en-US" sz="2800" dirty="0"/>
              <a:t>Name, organization</a:t>
            </a:r>
          </a:p>
          <a:p>
            <a:r>
              <a:rPr lang="en-US" sz="2800" dirty="0"/>
              <a:t>Set up 7 am, break down 4 pm</a:t>
            </a:r>
          </a:p>
          <a:p>
            <a:r>
              <a:rPr lang="en-US" sz="2800" dirty="0"/>
              <a:t>Cost: Only $50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C1FB2F22-56F9-185E-C1D1-D102EDEAF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1" r="-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E747B-BE01-C6DE-0564-A2DDBFAA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B42E4-7A9A-5CA4-19E7-ED38584C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0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669F171-62F0-8CF3-0832-6A64E359F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839" r="12915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CE9AC-4358-9B03-025D-12F76AA8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145" y="1921504"/>
            <a:ext cx="5936146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effectLst/>
              </a:rPr>
              <a:t>	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/>
              </a:rPr>
              <a:t>Healthy Lifestyles and Mental Health</a:t>
            </a:r>
            <a:r>
              <a:rPr lang="en-US" sz="2400" i="1" dirty="0">
                <a:effectLst/>
              </a:rPr>
              <a:t> </a:t>
            </a:r>
            <a:br>
              <a:rPr lang="en-US" sz="2300" i="1" dirty="0">
                <a:effectLst/>
              </a:rPr>
            </a:br>
            <a:r>
              <a:rPr lang="en-US" sz="2300" i="1" dirty="0">
                <a:effectLst/>
              </a:rPr>
              <a:t>		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effectLst/>
              </a:rPr>
              <a:t>Emily Vera, Executive Director			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  <a:effectLst/>
              </a:rPr>
              <a:t>Mental Health Association of DE</a:t>
            </a:r>
            <a:br>
              <a:rPr lang="en-US" sz="2300" i="1" dirty="0">
                <a:effectLst/>
              </a:rPr>
            </a:br>
            <a:endParaRPr lang="en-US" sz="23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698FC-E357-C8B0-D168-4DAD4EC3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5" y="6041362"/>
            <a:ext cx="3993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www.goeinswilliams.com          AHL Coalition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C887-0C17-952B-74F8-596DE564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CD31F4-64FA-4BA0-9498-67783267A8C8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4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F669F171-62F0-8CF3-0832-6A64E359F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839" r="12915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CE9AC-4358-9B03-025D-12F76AA8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145" y="1921504"/>
            <a:ext cx="5936146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0"/>
              </a:spcBef>
              <a:tabLst>
                <a:tab pos="457200" algn="l"/>
              </a:tabLst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Emotional CPR, Oryx Cohen</a:t>
            </a:r>
            <a:r>
              <a:rPr lang="en-US" sz="2400" i="1" dirty="0">
                <a:solidFill>
                  <a:srgbClr val="404040"/>
                </a:solidFill>
                <a:ea typeface="Times New Roman" panose="02020603050405020304" pitchFamily="18" charset="0"/>
              </a:rPr>
              <a:t> </a:t>
            </a:r>
            <a:br>
              <a:rPr lang="en-US" sz="2400" i="1" dirty="0">
                <a:solidFill>
                  <a:srgbClr val="404040"/>
                </a:solidFill>
                <a:ea typeface="Times New Roman" panose="02020603050405020304" pitchFamily="18" charset="0"/>
              </a:rPr>
            </a:b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Chief Executive Officer</a:t>
            </a:r>
            <a:b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</a:b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  National Empowerment Center</a:t>
            </a:r>
            <a:br>
              <a:rPr lang="en-US" sz="2400" i="1" dirty="0">
                <a:ea typeface="Calibri" panose="020F0502020204030204" pitchFamily="34" charset="0"/>
              </a:rPr>
            </a:br>
            <a:br>
              <a:rPr lang="en-US" sz="2300" i="1" dirty="0">
                <a:effectLst/>
              </a:rPr>
            </a:br>
            <a:endParaRPr lang="en-US" sz="23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698FC-E357-C8B0-D168-4DAD4EC3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5" y="6041362"/>
            <a:ext cx="3993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www.goeinswilliams.com          AHL Coalition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C887-0C17-952B-74F8-596DE564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CD31F4-64FA-4BA0-9498-67783267A8C8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7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 descr="A gold star from a string&#10;&#10;Description automatically generated">
            <a:extLst>
              <a:ext uri="{FF2B5EF4-FFF2-40B4-BE49-F238E27FC236}">
                <a16:creationId xmlns:a16="http://schemas.microsoft.com/office/drawing/2014/main" id="{CFA8261E-9745-68BE-C0FD-CD203FE30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79" b="138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73FF46-14F4-C910-D886-876DDDA49178}"/>
              </a:ext>
            </a:extLst>
          </p:cNvPr>
          <p:cNvSpPr txBox="1"/>
          <p:nvPr/>
        </p:nvSpPr>
        <p:spPr>
          <a:xfrm>
            <a:off x="9521077" y="6657945"/>
            <a:ext cx="26709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ationalnationusa.blogspot.com/2017/12/happy-holiday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5894A-337D-6A5E-676F-A3980A99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E98CB-C876-DC94-ECBD-BA06D3E8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2D9B-3886-F051-0CF5-29B2E30B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Wrap Up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A4FE9-2D57-9E24-741B-F4FEC2F4F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of agreements reached</a:t>
            </a:r>
          </a:p>
          <a:p>
            <a:r>
              <a:rPr lang="en-US" sz="3200" i="1" dirty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</a:rPr>
              <a:t>Next meeting March 12</a:t>
            </a:r>
          </a:p>
          <a:p>
            <a:pPr lvl="1"/>
            <a:r>
              <a:rPr lang="en-US" sz="3000" i="1" dirty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</a:rPr>
              <a:t>Leadership Team Reports</a:t>
            </a:r>
            <a:endParaRPr lang="en-US" sz="3000" i="1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lvl="1"/>
            <a:r>
              <a:rPr lang="en-US" sz="3000" i="1" dirty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</a:rPr>
              <a:t>Collaborations and Partnerships –short presentations from other coalitions</a:t>
            </a:r>
          </a:p>
          <a:p>
            <a:pPr lvl="1"/>
            <a:r>
              <a:rPr lang="en-US" sz="3000" i="1" dirty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</a:rPr>
              <a:t>Update on AHL Conference</a:t>
            </a:r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28ADD-BEC4-4088-4882-850DB5FF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BAF7B-3E2F-3974-DD3C-E3DA82BB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3EDEB5-4CEB-9211-8BF6-1B85800A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1E9C2-250A-2CA3-C98F-50C0D7FD5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08" y="2944919"/>
            <a:ext cx="1187938" cy="12326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7D0C9-C64A-0676-530E-98173F30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D3A98-1079-4F1F-669A-F713033A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5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575B-6B33-DF07-D38A-18DAFEE6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43" y="164987"/>
            <a:ext cx="8596668" cy="1320800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8EDFE-A259-09AA-D732-D56EC6084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43" y="899140"/>
            <a:ext cx="10525622" cy="5588600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kern="12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9:30 am		Welcome and Introductions</a:t>
            </a:r>
          </a:p>
          <a:p>
            <a:pPr marL="2058988" lvl="4" indent="-230188">
              <a:lnSpc>
                <a:spcPct val="20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16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Lauren Butscher, PANO Administrator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solidFill>
                  <a:srgbClr val="404040"/>
                </a:solidFill>
                <a:effectLst/>
                <a:latin typeface="+mj-lt"/>
                <a:ea typeface="Times New Roman" panose="02020603050405020304" pitchFamily="18" charset="0"/>
              </a:rPr>
              <a:t>9:45 am        	Committee Reports and Coalition Updates</a:t>
            </a:r>
          </a:p>
          <a:p>
            <a:pPr marL="2058988" lvl="4" indent="-230188">
              <a:lnSpc>
                <a:spcPct val="128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16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Coalition Website, Mike Cordrey</a:t>
            </a:r>
          </a:p>
          <a:p>
            <a:pPr marL="2058988" lvl="4" indent="-230188">
              <a:lnSpc>
                <a:spcPct val="128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Membership/Group Meet, Jayden Carr</a:t>
            </a:r>
          </a:p>
          <a:p>
            <a:pPr marL="2058988" lvl="4" indent="-230188">
              <a:lnSpc>
                <a:spcPct val="128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Annual Conference Resource Table Invitation</a:t>
            </a:r>
          </a:p>
          <a:p>
            <a:pPr marL="1714500" lvl="4" indent="0">
              <a:lnSpc>
                <a:spcPct val="108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1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10:30 am     	</a:t>
            </a:r>
            <a:r>
              <a:rPr lang="en-US" sz="2100" i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Healthy Lifestyles and Mental Health, Emily Vera, Executive Director, 						Mental Health Association in DE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100" i="1" dirty="0">
              <a:solidFill>
                <a:srgbClr val="90C226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1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11:00 am    	</a:t>
            </a:r>
            <a:r>
              <a:rPr lang="en-US" sz="2100" i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Emotional CPR Preview, Oryx Cohen, </a:t>
            </a:r>
            <a:r>
              <a:rPr lang="en-US" sz="2100" i="1" dirty="0">
                <a:effectLst/>
                <a:ea typeface="Calibri" panose="020F0502020204030204" pitchFamily="34" charset="0"/>
              </a:rPr>
              <a:t>Chief Executive Officer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100" i="1" dirty="0">
                <a:ea typeface="Calibri" panose="020F0502020204030204" pitchFamily="34" charset="0"/>
              </a:rPr>
              <a:t>				</a:t>
            </a:r>
            <a:r>
              <a:rPr lang="en-US" sz="2100" i="1" dirty="0">
                <a:effectLst/>
                <a:ea typeface="Calibri" panose="020F0502020204030204" pitchFamily="34" charset="0"/>
              </a:rPr>
              <a:t>National Empowerment Center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endParaRPr lang="en-US" sz="2100" i="1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1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11:30 am      	Member Information Sharing and Networking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100" dirty="0">
              <a:solidFill>
                <a:srgbClr val="90C226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1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11:45 am      	Door Prizes!</a:t>
            </a:r>
            <a:endParaRPr lang="en-US" sz="2100" dirty="0">
              <a:solidFill>
                <a:srgbClr val="90C226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100" kern="12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11:45 am		Wrap-Up and Next Steps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100" dirty="0">
                <a:effectLst/>
                <a:ea typeface="Times New Roman" panose="02020603050405020304" pitchFamily="18" charset="0"/>
              </a:rPr>
              <a:t>12:00 pm		Adjourn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64BA8-9FC5-6D70-F8D2-22514EF8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3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B8A8A-EECD-112F-B8A5-048E0F15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359" y="0"/>
            <a:ext cx="6213510" cy="302120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   </a:t>
            </a:r>
            <a:r>
              <a:rPr lang="en-US" sz="2800" b="1" dirty="0">
                <a:solidFill>
                  <a:srgbClr val="FFFFFF"/>
                </a:solidFill>
              </a:rPr>
              <a:t>Vision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Apple with heart shape cutout">
            <a:extLst>
              <a:ext uri="{FF2B5EF4-FFF2-40B4-BE49-F238E27FC236}">
                <a16:creationId xmlns:a16="http://schemas.microsoft.com/office/drawing/2014/main" id="{C0052642-6A21-5A86-F310-259A2CEF3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r="13041"/>
          <a:stretch/>
        </p:blipFill>
        <p:spPr>
          <a:xfrm>
            <a:off x="872346" y="1168399"/>
            <a:ext cx="3626583" cy="4610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146F-DC60-2350-3FBE-A4191AC00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656" y="1639643"/>
            <a:ext cx="6004653" cy="4083539"/>
          </a:xfrm>
        </p:spPr>
        <p:txBody>
          <a:bodyPr anchor="t"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AHL Coalition uplifts the well-being of all Delawareans and breaks down barriers to achieve healthy lifestyles.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Mission</a:t>
            </a:r>
            <a:endParaRPr lang="en-US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AHL Coalition brings together coalitions and partners to focus on healthy lifestyles and equity through the PANO lens to leverage and expand resources in the community.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D33DB-383C-5E81-5E3B-6FB701FC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9CB67-0CC5-A9DF-C368-B3B50300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B3992-9B10-FFC0-9285-FBDB90AE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Core Values</a:t>
            </a: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8BD5-7393-2078-0288-956CCBEA0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412" y="509365"/>
            <a:ext cx="7124954" cy="6259650"/>
          </a:xfrm>
        </p:spPr>
        <p:txBody>
          <a:bodyPr anchor="ctr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Inclusive.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 embrace cultural inclusivity and work to understand and respond to different cultural needs of our counties and communities to ensure equitable access.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 Trust.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 provide a safe and respectful space for diverse community representatives, and listen to communities to build trust and buy-in. Our efforts support community engagement and belonging.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Collaboration.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 practice shared responsibility, collaboration, and leadership with our member and partner organizations.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Collective action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We strive to effect meaningful broad systems and cultural change of organizations and individual attitudes to impact social determinants of health and improve health outcomes.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700" dirty="0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F96A-0A3D-962F-4B35-68DB520F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976E7-0F13-5CA0-2798-9DB1FC3D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0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CB4AAF-A8DC-FB6F-6EE1-F31888F2D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497" r="11508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1D063-94A4-2738-9E7A-D07EDA83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4594275" cy="132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Priorities for Year 1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EC123-8DB4-EC46-BC23-5F4998BC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21" y="1589856"/>
            <a:ext cx="5060680" cy="388077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most pressing need relating to health equity is to </a:t>
            </a:r>
            <a:r>
              <a:rPr lang="en-US" sz="2400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increase awareness.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area of focus should be </a:t>
            </a:r>
            <a:r>
              <a:rPr lang="en-US" sz="2400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mental health and wellness.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top outcomes for year one should be </a:t>
            </a:r>
            <a:r>
              <a:rPr lang="en-US" sz="2400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increased community engagement.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D95DB-690D-A6B4-27BB-50B2400A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8476-33C6-B6F0-15B3-D1C91528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40E3-8D8B-418B-B854-8A5E9AE7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446" y="531446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Strategic Goals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DE68BF6D-078B-7A2D-D1FF-EE154EB23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620" r="38015" b="-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D6348-F590-2F1A-0E54-51287868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605" y="1349829"/>
            <a:ext cx="7713305" cy="4895859"/>
          </a:xfrm>
        </p:spPr>
        <p:txBody>
          <a:bodyPr>
            <a:normAutofit fontScale="85000" lnSpcReduction="10000"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Collaboration/Partnerships:</a:t>
            </a: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Engage coalitions and key representatives across the health system with a PANO focus to serve as a repository, knowledge sharing and networking vehicle.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Community Outreach Engagement and Access</a:t>
            </a: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Provide outreach opportunities to increase access to existing programs and services with a PANO focus, regardless of income, race, ethnicity, gender identification, age, ability, citizenship status, or geography.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effectLst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Program Development linked to PANO</a:t>
            </a: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Identify gaps in services and programs that increase access to PANO related services that reduce health disparities, improve outcomes, and affect system or cultural change.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effectLst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Marketing and Communication</a:t>
            </a: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Develop a marketing plan for existing programs linked to PANO and other Coalitions that promote equity and help reduce health disparities.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900" dirty="0">
              <a:effectLst/>
              <a:ea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Policy:</a:t>
            </a:r>
            <a:r>
              <a:rPr lang="en-US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Advocate for policy systems or environmental changes with a PANO focus that increase equitable access to health programs and services to increase access and reduce health disparities.</a:t>
            </a:r>
            <a:endParaRPr lang="en-US" sz="19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C1593-4468-2B2E-49CB-334A76E1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B4B51-A548-15EA-73B8-B9D11565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C951-C725-C2DA-C9FD-DE21BE94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192" y="535334"/>
            <a:ext cx="6668149" cy="1320800"/>
          </a:xfrm>
        </p:spPr>
        <p:txBody>
          <a:bodyPr>
            <a:normAutofit/>
          </a:bodyPr>
          <a:lstStyle/>
          <a:p>
            <a:r>
              <a:rPr lang="en-US" dirty="0"/>
              <a:t>Committee Chairs</a:t>
            </a:r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0E79F5AD-594C-2AFF-AB24-7661F8241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32" r="39799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502CA0-49D3-A9F8-C7A0-6E297CFB6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51323"/>
              </p:ext>
            </p:extLst>
          </p:nvPr>
        </p:nvGraphicFramePr>
        <p:xfrm>
          <a:off x="2264228" y="1461796"/>
          <a:ext cx="7918579" cy="4684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4258">
                  <a:extLst>
                    <a:ext uri="{9D8B030D-6E8A-4147-A177-3AD203B41FA5}">
                      <a16:colId xmlns:a16="http://schemas.microsoft.com/office/drawing/2014/main" val="2219542458"/>
                    </a:ext>
                  </a:extLst>
                </a:gridCol>
                <a:gridCol w="4264321">
                  <a:extLst>
                    <a:ext uri="{9D8B030D-6E8A-4147-A177-3AD203B41FA5}">
                      <a16:colId xmlns:a16="http://schemas.microsoft.com/office/drawing/2014/main" val="2443503565"/>
                    </a:ext>
                  </a:extLst>
                </a:gridCol>
              </a:tblGrid>
              <a:tr h="663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Collaboration/Partnerships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Community Outreach Engagement and Access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64081"/>
                  </a:ext>
                </a:extLst>
              </a:tr>
              <a:tr h="584818">
                <a:tc>
                  <a:txBody>
                    <a:bodyPr/>
                    <a:lstStyle/>
                    <a:p>
                      <a:pPr marL="327025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Kat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</a:rPr>
                        <a:t>Luebke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, Chair</a:t>
                      </a:r>
                    </a:p>
                    <a:p>
                      <a:pPr marL="327025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Tanya Haley, Co-Chair</a:t>
                      </a:r>
                    </a:p>
                    <a:p>
                      <a:pPr marL="412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989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00" dirty="0">
                          <a:effectLst/>
                        </a:rPr>
                        <a:t>Peter Campbell, Chair</a:t>
                      </a: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19205"/>
                  </a:ext>
                </a:extLst>
              </a:tr>
              <a:tr h="323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Program Development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Marketing and Communication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08639"/>
                  </a:ext>
                </a:extLst>
              </a:tr>
              <a:tr h="796954">
                <a:tc>
                  <a:txBody>
                    <a:bodyPr/>
                    <a:lstStyle/>
                    <a:p>
                      <a:pPr marL="327025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00" dirty="0">
                          <a:solidFill>
                            <a:schemeClr val="tx1"/>
                          </a:solidFill>
                          <a:effectLst/>
                        </a:rPr>
                        <a:t>Heather </a:t>
                      </a:r>
                      <a:r>
                        <a:rPr lang="en-US" sz="1900" b="0" kern="100" dirty="0" err="1">
                          <a:solidFill>
                            <a:schemeClr val="tx1"/>
                          </a:solidFill>
                          <a:effectLst/>
                        </a:rPr>
                        <a:t>Klemanski</a:t>
                      </a:r>
                      <a:r>
                        <a:rPr lang="en-US" sz="1900" b="0" kern="100" dirty="0">
                          <a:solidFill>
                            <a:schemeClr val="tx1"/>
                          </a:solidFill>
                          <a:effectLst/>
                        </a:rPr>
                        <a:t>, Chair</a:t>
                      </a: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989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00" dirty="0">
                          <a:effectLst/>
                        </a:rPr>
                        <a:t>Catalina Natalini, Chair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38989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00" dirty="0">
                          <a:effectLst/>
                        </a:rPr>
                        <a:t>Peter Campbell, Co-Chair</a:t>
                      </a: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539257"/>
                  </a:ext>
                </a:extLst>
              </a:tr>
              <a:tr h="323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Policy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Conference Steering Committee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89436"/>
                  </a:ext>
                </a:extLst>
              </a:tr>
              <a:tr h="1718607">
                <a:tc>
                  <a:txBody>
                    <a:bodyPr/>
                    <a:lstStyle/>
                    <a:p>
                      <a:pPr marL="32766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Karen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</a:rPr>
                        <a:t>McGloughlin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, Chair</a:t>
                      </a:r>
                    </a:p>
                    <a:p>
                      <a:pPr marL="32766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Nancy Mears, Co-Chair</a:t>
                      </a: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835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00" dirty="0">
                          <a:effectLst/>
                        </a:rPr>
                        <a:t>Lori </a:t>
                      </a:r>
                      <a:r>
                        <a:rPr lang="en-US" sz="1800" kern="100" dirty="0" err="1">
                          <a:effectLst/>
                        </a:rPr>
                        <a:t>Ciabattoni</a:t>
                      </a:r>
                      <a:r>
                        <a:rPr lang="en-US" sz="1800" kern="100" dirty="0">
                          <a:effectLst/>
                        </a:rPr>
                        <a:t>, Chair</a:t>
                      </a:r>
                    </a:p>
                    <a:p>
                      <a:pPr marL="330835" marR="0" lvl="0" indent="-2857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Tanya Haley, Co-Chair</a:t>
                      </a:r>
                    </a:p>
                    <a:p>
                      <a:pPr marL="4508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800" kern="100" dirty="0">
                        <a:effectLst/>
                      </a:endParaRPr>
                    </a:p>
                  </a:txBody>
                  <a:tcPr marL="36884" marR="368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2328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748EC-3C41-E290-84E2-7DC14D2E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5DE06-23EB-E6AD-75A8-7397C40F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7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6257-BAB0-CE36-3B57-06F5A221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86EEF-407A-B9DC-005E-4AEF31C8D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56ECE-4D68-653B-B1E4-FCFA2755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8DBBD-F32B-A59B-B050-C487860B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7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2753-4AC3-0276-B1DB-42EF7AE1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67" y="507907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AHL Coalition Bloggers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F967D-E092-1852-D5E5-127A121E0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170" y="1168307"/>
            <a:ext cx="6512832" cy="5400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Bet Wong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 Key Wong, MSN, RN, CNOR is a nurse, steward of good health, and social entrepreneur.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Founder and Board of Directors, Nurses &amp; Neighbors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www.delawareinstitute.org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Christina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Choma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RDN, LDN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Nutrition, Health &amp; Wellness Coordinator, New Castle County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Delaware Department of Health &amp; Social Services, Division of Public Health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www.dhss.delaware.gov/dph</a:t>
            </a:r>
            <a:endParaRPr lang="en-US" sz="1800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Ebony Mapp,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Partner Liaison/Program Officer, Healthy Communities Delaware, Writing about: mental health, black mental health, healthy eating and community development happening across Delaware.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www.HealthyCommunitiesDE.org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14298-2D0E-72AC-7547-8C3CBB282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96" y="2995347"/>
            <a:ext cx="1376034" cy="1572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878A2-9AC9-BEFF-04F9-64CB3309D9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5" r="-2" b="-2"/>
          <a:stretch/>
        </p:blipFill>
        <p:spPr>
          <a:xfrm>
            <a:off x="677334" y="1396539"/>
            <a:ext cx="1502025" cy="1320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D82DC-133A-AF62-B2D8-9F99C3A9C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913914"/>
            <a:ext cx="2001729" cy="1334486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24EBA94-FDC0-F973-08DB-5C9819BF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www.goeinswilliams.com          AHL Coalition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CF1AC0-7395-D1BB-7E1B-5618495F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7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0</TotalTime>
  <Words>907</Words>
  <Application>Microsoft Office PowerPoint</Application>
  <PresentationFormat>Widescreen</PresentationFormat>
  <Paragraphs>144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Georgia</vt:lpstr>
      <vt:lpstr>Gotham Book</vt:lpstr>
      <vt:lpstr>Symbol</vt:lpstr>
      <vt:lpstr>Trebuchet MS</vt:lpstr>
      <vt:lpstr>Wingdings 3</vt:lpstr>
      <vt:lpstr>Facet</vt:lpstr>
      <vt:lpstr>PowerPoint Presentation</vt:lpstr>
      <vt:lpstr>Agenda</vt:lpstr>
      <vt:lpstr>   Vision </vt:lpstr>
      <vt:lpstr>Core Values</vt:lpstr>
      <vt:lpstr>Priorities for Year 1 </vt:lpstr>
      <vt:lpstr>Strategic Goals</vt:lpstr>
      <vt:lpstr>Committee Chairs</vt:lpstr>
      <vt:lpstr>Members</vt:lpstr>
      <vt:lpstr>AHL Coalition Bloggers</vt:lpstr>
      <vt:lpstr>AHL Conference Resource Table Opportunity</vt:lpstr>
      <vt:lpstr> Healthy Lifestyles and Mental Health    Emily Vera, Executive Director       Mental Health Association of DE </vt:lpstr>
      <vt:lpstr>Emotional CPR, Oryx Cohen  Chief Executive Officer    National Empowerment Center  </vt:lpstr>
      <vt:lpstr>PowerPoint Presentation</vt:lpstr>
      <vt:lpstr>Wrap Up and 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Roundtable Discussions</dc:title>
  <dc:creator>Dr. Devona Williams</dc:creator>
  <cp:lastModifiedBy>Dr. Devona Williams</cp:lastModifiedBy>
  <cp:revision>9</cp:revision>
  <cp:lastPrinted>2023-05-16T00:12:27Z</cp:lastPrinted>
  <dcterms:created xsi:type="dcterms:W3CDTF">2023-03-14T00:59:25Z</dcterms:created>
  <dcterms:modified xsi:type="dcterms:W3CDTF">2023-11-18T13:52:53Z</dcterms:modified>
</cp:coreProperties>
</file>